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0" r:id="rId2"/>
    <p:sldId id="268" r:id="rId3"/>
    <p:sldId id="257" r:id="rId4"/>
    <p:sldId id="258" r:id="rId5"/>
    <p:sldId id="259" r:id="rId6"/>
    <p:sldId id="260" r:id="rId7"/>
    <p:sldId id="261" r:id="rId8"/>
    <p:sldId id="262" r:id="rId9"/>
    <p:sldId id="263" r:id="rId10"/>
    <p:sldId id="271" r:id="rId11"/>
    <p:sldId id="272" r:id="rId12"/>
    <p:sldId id="275" r:id="rId13"/>
    <p:sldId id="274" r:id="rId14"/>
    <p:sldId id="273" r:id="rId15"/>
  </p:sldIdLst>
  <p:sldSz cx="9144000" cy="6858000" type="screen4x3"/>
  <p:notesSz cx="6877050" cy="1000125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40" autoAdjust="0"/>
  </p:normalViewPr>
  <p:slideViewPr>
    <p:cSldViewPr>
      <p:cViewPr varScale="1">
        <p:scale>
          <a:sx n="75" d="100"/>
          <a:sy n="75" d="100"/>
        </p:scale>
        <p:origin x="1236" y="-12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5ED4AF50-D855-4DCB-91E5-F048672FA6BC}" type="datetimeFigureOut">
              <a:rPr lang="pt-PT" smtClean="0"/>
              <a:pPr/>
              <a:t>12/10/2016</a:t>
            </a:fld>
            <a:endParaRPr lang="pt-PT"/>
          </a:p>
        </p:txBody>
      </p:sp>
      <p:sp>
        <p:nvSpPr>
          <p:cNvPr id="4" name="Footer Placeholder 3"/>
          <p:cNvSpPr>
            <a:spLocks noGrp="1"/>
          </p:cNvSpPr>
          <p:nvPr>
            <p:ph type="ftr" sz="quarter" idx="2"/>
          </p:nvPr>
        </p:nvSpPr>
        <p:spPr>
          <a:xfrm>
            <a:off x="0" y="9499600"/>
            <a:ext cx="2979738" cy="500063"/>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95725" y="9499600"/>
            <a:ext cx="2979738" cy="500063"/>
          </a:xfrm>
          <a:prstGeom prst="rect">
            <a:avLst/>
          </a:prstGeom>
        </p:spPr>
        <p:txBody>
          <a:bodyPr vert="horz" lIns="91440" tIns="45720" rIns="91440" bIns="45720" rtlCol="0" anchor="b"/>
          <a:lstStyle>
            <a:lvl1pPr algn="r">
              <a:defRPr sz="1200"/>
            </a:lvl1pPr>
          </a:lstStyle>
          <a:p>
            <a:fld id="{22570FB1-A97F-4D65-BB30-E00F48BD7156}" type="slidenum">
              <a:rPr lang="pt-PT" smtClean="0"/>
              <a:pPr/>
              <a:t>‹nº›</a:t>
            </a:fld>
            <a:endParaRPr lang="pt-PT"/>
          </a:p>
        </p:txBody>
      </p:sp>
    </p:spTree>
    <p:extLst>
      <p:ext uri="{BB962C8B-B14F-4D97-AF65-F5344CB8AC3E}">
        <p14:creationId xmlns:p14="http://schemas.microsoft.com/office/powerpoint/2010/main" val="2581850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pt-PT"/>
          </a:p>
        </p:txBody>
      </p:sp>
      <p:sp>
        <p:nvSpPr>
          <p:cNvPr id="3" name="Date Placeholder 2"/>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E4CAB091-9F3F-4119-A62C-5770AE08A389}" type="datetimeFigureOut">
              <a:rPr lang="pt-PT" smtClean="0"/>
              <a:pPr/>
              <a:t>12/10/2016</a:t>
            </a:fld>
            <a:endParaRPr lang="pt-PT"/>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endParaRPr lang="pt-PT"/>
          </a:p>
        </p:txBody>
      </p:sp>
      <p:sp>
        <p:nvSpPr>
          <p:cNvPr id="5" name="Notes Placeholder 4"/>
          <p:cNvSpPr>
            <a:spLocks noGrp="1"/>
          </p:cNvSpPr>
          <p:nvPr>
            <p:ph type="body" sz="quarter" idx="3"/>
          </p:nvPr>
        </p:nvSpPr>
        <p:spPr>
          <a:xfrm>
            <a:off x="687705" y="4750594"/>
            <a:ext cx="5501640" cy="4500563"/>
          </a:xfrm>
          <a:prstGeom prst="rect">
            <a:avLst/>
          </a:prstGeom>
        </p:spPr>
        <p:txBody>
          <a:bodyPr vert="horz" lIns="96442" tIns="48221" rIns="96442" bIns="4822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pt-PT"/>
          </a:p>
        </p:txBody>
      </p:sp>
      <p:sp>
        <p:nvSpPr>
          <p:cNvPr id="7" name="Slide Number Placeholder 6"/>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EEFFBCF5-D712-49EA-BCD6-BE8FC03290CA}" type="slidenum">
              <a:rPr lang="pt-PT" smtClean="0"/>
              <a:pPr/>
              <a:t>‹nº›</a:t>
            </a:fld>
            <a:endParaRPr lang="pt-PT"/>
          </a:p>
        </p:txBody>
      </p:sp>
    </p:spTree>
    <p:extLst>
      <p:ext uri="{BB962C8B-B14F-4D97-AF65-F5344CB8AC3E}">
        <p14:creationId xmlns:p14="http://schemas.microsoft.com/office/powerpoint/2010/main" val="42288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pt-PT" dirty="0" smtClean="0"/>
          </a:p>
        </p:txBody>
      </p:sp>
      <p:sp>
        <p:nvSpPr>
          <p:cNvPr id="24580" name="Slide Number Placeholder 3"/>
          <p:cNvSpPr>
            <a:spLocks noGrp="1"/>
          </p:cNvSpPr>
          <p:nvPr>
            <p:ph type="sldNum" sz="quarter" idx="5"/>
          </p:nvPr>
        </p:nvSpPr>
        <p:spPr bwMode="auto">
          <a:noFill/>
          <a:ln>
            <a:miter lim="800000"/>
            <a:headEnd/>
            <a:tailEnd/>
          </a:ln>
        </p:spPr>
        <p:txBody>
          <a:bodyPr/>
          <a:lstStyle/>
          <a:p>
            <a:fld id="{7B5A6C05-4611-4723-8505-F7EA93D12714}" type="slidenum">
              <a:rPr lang="en-US" smtClean="0"/>
              <a:pPr/>
              <a:t>1</a:t>
            </a:fld>
            <a:endParaRPr lang="en-US" dirty="0" smtClean="0"/>
          </a:p>
        </p:txBody>
      </p:sp>
    </p:spTree>
    <p:extLst>
      <p:ext uri="{BB962C8B-B14F-4D97-AF65-F5344CB8AC3E}">
        <p14:creationId xmlns:p14="http://schemas.microsoft.com/office/powerpoint/2010/main" val="564985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EEFFBCF5-D712-49EA-BCD6-BE8FC03290CA}" type="slidenum">
              <a:rPr lang="pt-PT" smtClean="0"/>
              <a:pPr/>
              <a:t>10</a:t>
            </a:fld>
            <a:endParaRPr lang="pt-PT"/>
          </a:p>
        </p:txBody>
      </p:sp>
    </p:spTree>
    <p:extLst>
      <p:ext uri="{BB962C8B-B14F-4D97-AF65-F5344CB8AC3E}">
        <p14:creationId xmlns:p14="http://schemas.microsoft.com/office/powerpoint/2010/main" val="3157149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EEFFBCF5-D712-49EA-BCD6-BE8FC03290CA}" type="slidenum">
              <a:rPr lang="pt-PT" smtClean="0"/>
              <a:pPr/>
              <a:t>11</a:t>
            </a:fld>
            <a:endParaRPr lang="pt-PT"/>
          </a:p>
        </p:txBody>
      </p:sp>
    </p:spTree>
    <p:extLst>
      <p:ext uri="{BB962C8B-B14F-4D97-AF65-F5344CB8AC3E}">
        <p14:creationId xmlns:p14="http://schemas.microsoft.com/office/powerpoint/2010/main" val="139763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EEFFBCF5-D712-49EA-BCD6-BE8FC03290CA}" type="slidenum">
              <a:rPr lang="pt-PT" smtClean="0"/>
              <a:pPr/>
              <a:t>12</a:t>
            </a:fld>
            <a:endParaRPr lang="pt-PT"/>
          </a:p>
        </p:txBody>
      </p:sp>
    </p:spTree>
    <p:extLst>
      <p:ext uri="{BB962C8B-B14F-4D97-AF65-F5344CB8AC3E}">
        <p14:creationId xmlns:p14="http://schemas.microsoft.com/office/powerpoint/2010/main" val="569560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EEFFBCF5-D712-49EA-BCD6-BE8FC03290CA}" type="slidenum">
              <a:rPr lang="pt-PT" smtClean="0"/>
              <a:pPr/>
              <a:t>13</a:t>
            </a:fld>
            <a:endParaRPr lang="pt-PT"/>
          </a:p>
        </p:txBody>
      </p:sp>
    </p:spTree>
    <p:extLst>
      <p:ext uri="{BB962C8B-B14F-4D97-AF65-F5344CB8AC3E}">
        <p14:creationId xmlns:p14="http://schemas.microsoft.com/office/powerpoint/2010/main" val="94905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EEFFBCF5-D712-49EA-BCD6-BE8FC03290CA}" type="slidenum">
              <a:rPr lang="pt-PT" smtClean="0"/>
              <a:pPr/>
              <a:t>14</a:t>
            </a:fld>
            <a:endParaRPr lang="pt-PT"/>
          </a:p>
        </p:txBody>
      </p:sp>
    </p:spTree>
    <p:extLst>
      <p:ext uri="{BB962C8B-B14F-4D97-AF65-F5344CB8AC3E}">
        <p14:creationId xmlns:p14="http://schemas.microsoft.com/office/powerpoint/2010/main" val="2145932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pt-PT" dirty="0" smtClean="0"/>
          </a:p>
        </p:txBody>
      </p:sp>
      <p:sp>
        <p:nvSpPr>
          <p:cNvPr id="24580" name="Slide Number Placeholder 3"/>
          <p:cNvSpPr>
            <a:spLocks noGrp="1"/>
          </p:cNvSpPr>
          <p:nvPr>
            <p:ph type="sldNum" sz="quarter" idx="5"/>
          </p:nvPr>
        </p:nvSpPr>
        <p:spPr bwMode="auto">
          <a:noFill/>
          <a:ln>
            <a:miter lim="800000"/>
            <a:headEnd/>
            <a:tailEnd/>
          </a:ln>
        </p:spPr>
        <p:txBody>
          <a:bodyPr/>
          <a:lstStyle/>
          <a:p>
            <a:fld id="{7B5A6C05-4611-4723-8505-F7EA93D12714}" type="slidenum">
              <a:rPr lang="en-US" smtClean="0"/>
              <a:pPr/>
              <a:t>2</a:t>
            </a:fld>
            <a:endParaRPr lang="en-US" dirty="0" smtClean="0"/>
          </a:p>
        </p:txBody>
      </p:sp>
    </p:spTree>
    <p:extLst>
      <p:ext uri="{BB962C8B-B14F-4D97-AF65-F5344CB8AC3E}">
        <p14:creationId xmlns:p14="http://schemas.microsoft.com/office/powerpoint/2010/main" val="3697172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EEFFBCF5-D712-49EA-BCD6-BE8FC03290CA}" type="slidenum">
              <a:rPr lang="pt-PT" smtClean="0"/>
              <a:pPr/>
              <a:t>3</a:t>
            </a:fld>
            <a:endParaRPr lang="pt-PT" dirty="0"/>
          </a:p>
        </p:txBody>
      </p:sp>
    </p:spTree>
    <p:extLst>
      <p:ext uri="{BB962C8B-B14F-4D97-AF65-F5344CB8AC3E}">
        <p14:creationId xmlns:p14="http://schemas.microsoft.com/office/powerpoint/2010/main" val="126009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EEFFBCF5-D712-49EA-BCD6-BE8FC03290CA}" type="slidenum">
              <a:rPr lang="pt-PT" smtClean="0"/>
              <a:pPr/>
              <a:t>4</a:t>
            </a:fld>
            <a:endParaRPr lang="pt-PT" dirty="0"/>
          </a:p>
        </p:txBody>
      </p:sp>
    </p:spTree>
    <p:extLst>
      <p:ext uri="{BB962C8B-B14F-4D97-AF65-F5344CB8AC3E}">
        <p14:creationId xmlns:p14="http://schemas.microsoft.com/office/powerpoint/2010/main" val="862642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EEFFBCF5-D712-49EA-BCD6-BE8FC03290CA}" type="slidenum">
              <a:rPr lang="pt-PT" smtClean="0"/>
              <a:pPr/>
              <a:t>5</a:t>
            </a:fld>
            <a:endParaRPr lang="pt-PT" dirty="0"/>
          </a:p>
        </p:txBody>
      </p:sp>
    </p:spTree>
    <p:extLst>
      <p:ext uri="{BB962C8B-B14F-4D97-AF65-F5344CB8AC3E}">
        <p14:creationId xmlns:p14="http://schemas.microsoft.com/office/powerpoint/2010/main" val="2710651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EEFFBCF5-D712-49EA-BCD6-BE8FC03290CA}" type="slidenum">
              <a:rPr lang="pt-PT" smtClean="0"/>
              <a:pPr/>
              <a:t>6</a:t>
            </a:fld>
            <a:endParaRPr lang="pt-PT" dirty="0"/>
          </a:p>
        </p:txBody>
      </p:sp>
    </p:spTree>
    <p:extLst>
      <p:ext uri="{BB962C8B-B14F-4D97-AF65-F5344CB8AC3E}">
        <p14:creationId xmlns:p14="http://schemas.microsoft.com/office/powerpoint/2010/main" val="3814797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EEFFBCF5-D712-49EA-BCD6-BE8FC03290CA}" type="slidenum">
              <a:rPr lang="pt-PT" smtClean="0"/>
              <a:pPr/>
              <a:t>7</a:t>
            </a:fld>
            <a:endParaRPr lang="pt-PT" dirty="0"/>
          </a:p>
        </p:txBody>
      </p:sp>
    </p:spTree>
    <p:extLst>
      <p:ext uri="{BB962C8B-B14F-4D97-AF65-F5344CB8AC3E}">
        <p14:creationId xmlns:p14="http://schemas.microsoft.com/office/powerpoint/2010/main" val="2343887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dirty="0"/>
          </a:p>
        </p:txBody>
      </p:sp>
      <p:sp>
        <p:nvSpPr>
          <p:cNvPr id="4" name="Slide Number Placeholder 3"/>
          <p:cNvSpPr>
            <a:spLocks noGrp="1"/>
          </p:cNvSpPr>
          <p:nvPr>
            <p:ph type="sldNum" sz="quarter" idx="10"/>
          </p:nvPr>
        </p:nvSpPr>
        <p:spPr/>
        <p:txBody>
          <a:bodyPr/>
          <a:lstStyle/>
          <a:p>
            <a:fld id="{EEFFBCF5-D712-49EA-BCD6-BE8FC03290CA}" type="slidenum">
              <a:rPr lang="pt-PT" smtClean="0"/>
              <a:pPr/>
              <a:t>8</a:t>
            </a:fld>
            <a:endParaRPr lang="pt-PT" dirty="0"/>
          </a:p>
        </p:txBody>
      </p:sp>
    </p:spTree>
    <p:extLst>
      <p:ext uri="{BB962C8B-B14F-4D97-AF65-F5344CB8AC3E}">
        <p14:creationId xmlns:p14="http://schemas.microsoft.com/office/powerpoint/2010/main" val="1309363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EEFFBCF5-D712-49EA-BCD6-BE8FC03290CA}" type="slidenum">
              <a:rPr lang="pt-PT" smtClean="0"/>
              <a:pPr/>
              <a:t>9</a:t>
            </a:fld>
            <a:endParaRPr lang="pt-PT"/>
          </a:p>
        </p:txBody>
      </p:sp>
    </p:spTree>
    <p:extLst>
      <p:ext uri="{BB962C8B-B14F-4D97-AF65-F5344CB8AC3E}">
        <p14:creationId xmlns:p14="http://schemas.microsoft.com/office/powerpoint/2010/main" val="419352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7A4E2-54E8-4A74-AF45-5D76ECA0D3D9}" type="datetimeFigureOut">
              <a:rPr lang="pt-PT" smtClean="0"/>
              <a:pPr/>
              <a:t>12/10/2016</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8FA17421-8828-4EA3-BC3D-28E7BE32248C}"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7A4E2-54E8-4A74-AF45-5D76ECA0D3D9}" type="datetimeFigureOut">
              <a:rPr lang="pt-PT" smtClean="0"/>
              <a:pPr/>
              <a:t>12/10/2016</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17421-8828-4EA3-BC3D-28E7BE32248C}"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Macintosh%20HD:/Users/pereirin/Documents/ISEG_MACRO2%202013/ANO%20LETIVO%202013%202014/REUNIOES%20EQUIPA%202013%202014/Reunia%CC%83o%2001%2010jan14.docx!OLE_LINK1"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Macintosh%20HD:/Users/pereirin/Documents/ISEG_MACRO2%202013/ANO%20LETIVO%202013%202014/REUNIOES%20EQUIPA%202013%202014/Reunia%CC%83o%2001%2010jan14.docx!OLE_LINK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extLst>
              <p:ext uri="{D42A27DB-BD31-4B8C-83A1-F6EECF244321}">
                <p14:modId xmlns:p14="http://schemas.microsoft.com/office/powerpoint/2010/main" val="1543417333"/>
              </p:ext>
            </p:extLst>
          </p:nvPr>
        </p:nvGraphicFramePr>
        <p:xfrm>
          <a:off x="360363" y="280988"/>
          <a:ext cx="7951787" cy="1393825"/>
        </p:xfrm>
        <a:graphic>
          <a:graphicData uri="http://schemas.openxmlformats.org/presentationml/2006/ole">
            <mc:AlternateContent xmlns:mc="http://schemas.openxmlformats.org/markup-compatibility/2006">
              <mc:Choice xmlns:v="urn:schemas-microsoft-com:vml" Requires="v">
                <p:oleObj spid="_x0000_s2061" name="Document" r:id="rId4" imgW="5476320" imgH="1005480" progId="Word.Document.12">
                  <p:link updateAutomatic="1"/>
                </p:oleObj>
              </mc:Choice>
              <mc:Fallback>
                <p:oleObj name="Document" r:id="rId4" imgW="5476320" imgH="1005480" progId="Word.Document.12">
                  <p:link updateAutomatic="1"/>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363" y="280988"/>
                        <a:ext cx="7951787" cy="1393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TextBox 5"/>
          <p:cNvSpPr txBox="1">
            <a:spLocks noChangeArrowheads="1"/>
          </p:cNvSpPr>
          <p:nvPr/>
        </p:nvSpPr>
        <p:spPr bwMode="auto">
          <a:xfrm>
            <a:off x="1382713" y="2058988"/>
            <a:ext cx="2032000" cy="584200"/>
          </a:xfrm>
          <a:prstGeom prst="rect">
            <a:avLst/>
          </a:prstGeom>
          <a:noFill/>
          <a:ln w="9525">
            <a:noFill/>
            <a:miter lim="800000"/>
            <a:headEnd/>
            <a:tailEnd/>
          </a:ln>
        </p:spPr>
        <p:txBody>
          <a:bodyPr wrap="none">
            <a:spAutoFit/>
          </a:bodyPr>
          <a:lstStyle/>
          <a:p>
            <a:r>
              <a:rPr lang="pt-PT" sz="3200" dirty="0"/>
              <a:t>				</a:t>
            </a:r>
          </a:p>
        </p:txBody>
      </p:sp>
      <p:sp>
        <p:nvSpPr>
          <p:cNvPr id="1028" name="Slide Number Placeholder 2"/>
          <p:cNvSpPr>
            <a:spLocks noGrp="1"/>
          </p:cNvSpPr>
          <p:nvPr>
            <p:ph type="sldNum" sz="quarter" idx="12"/>
          </p:nvPr>
        </p:nvSpPr>
        <p:spPr bwMode="auto">
          <a:noFill/>
          <a:ln>
            <a:miter lim="800000"/>
            <a:headEnd/>
            <a:tailEnd/>
          </a:ln>
        </p:spPr>
        <p:txBody>
          <a:bodyPr/>
          <a:lstStyle/>
          <a:p>
            <a:fld id="{B5C1B0A8-6BE3-4F9C-9E32-000605E2A970}" type="slidenum">
              <a:rPr lang="en-US" smtClean="0"/>
              <a:pPr/>
              <a:t>1</a:t>
            </a:fld>
            <a:endParaRPr lang="en-US" dirty="0" smtClean="0"/>
          </a:p>
        </p:txBody>
      </p:sp>
      <p:sp>
        <p:nvSpPr>
          <p:cNvPr id="6" name="TextBox 5"/>
          <p:cNvSpPr txBox="1"/>
          <p:nvPr/>
        </p:nvSpPr>
        <p:spPr>
          <a:xfrm>
            <a:off x="7885113" y="1981200"/>
            <a:ext cx="184150" cy="307975"/>
          </a:xfrm>
          <a:prstGeom prst="rect">
            <a:avLst/>
          </a:prstGeom>
          <a:noFill/>
        </p:spPr>
        <p:txBody>
          <a:bodyPr wrap="none">
            <a:spAutoFit/>
          </a:bodyPr>
          <a:lstStyle/>
          <a:p>
            <a:pPr>
              <a:defRPr/>
            </a:pPr>
            <a:endParaRPr lang="en-US" sz="1400" dirty="0">
              <a:solidFill>
                <a:schemeClr val="tx2">
                  <a:lumMod val="60000"/>
                  <a:lumOff val="40000"/>
                </a:schemeClr>
              </a:solidFill>
              <a:latin typeface="Calibri" charset="0"/>
              <a:ea typeface="ＭＳ Ｐゴシック" charset="0"/>
              <a:cs typeface="ＭＳ Ｐゴシック" charset="0"/>
            </a:endParaRPr>
          </a:p>
        </p:txBody>
      </p:sp>
      <p:sp>
        <p:nvSpPr>
          <p:cNvPr id="1030" name="Rectangle 7"/>
          <p:cNvSpPr>
            <a:spLocks noChangeArrowheads="1"/>
          </p:cNvSpPr>
          <p:nvPr/>
        </p:nvSpPr>
        <p:spPr bwMode="auto">
          <a:xfrm>
            <a:off x="1123950" y="3143250"/>
            <a:ext cx="5734050" cy="369888"/>
          </a:xfrm>
          <a:prstGeom prst="rect">
            <a:avLst/>
          </a:prstGeom>
          <a:noFill/>
          <a:ln w="9525">
            <a:noFill/>
            <a:miter lim="800000"/>
            <a:headEnd/>
            <a:tailEnd/>
          </a:ln>
        </p:spPr>
        <p:txBody>
          <a:bodyPr>
            <a:spAutoFit/>
          </a:bodyPr>
          <a:lstStyle/>
          <a:p>
            <a:r>
              <a:rPr lang="pt-PT" dirty="0">
                <a:latin typeface="Times New Roman" pitchFamily="18" charset="0"/>
                <a:cs typeface="Times New Roman" pitchFamily="18" charset="0"/>
              </a:rPr>
              <a:t>.</a:t>
            </a:r>
            <a:endParaRPr lang="pt-PT" sz="1600" dirty="0"/>
          </a:p>
        </p:txBody>
      </p:sp>
      <p:sp>
        <p:nvSpPr>
          <p:cNvPr id="1031" name="Rectangle 7"/>
          <p:cNvSpPr>
            <a:spLocks noChangeArrowheads="1"/>
          </p:cNvSpPr>
          <p:nvPr/>
        </p:nvSpPr>
        <p:spPr bwMode="auto">
          <a:xfrm>
            <a:off x="3787775" y="104775"/>
            <a:ext cx="1568450" cy="247650"/>
          </a:xfrm>
          <a:prstGeom prst="rect">
            <a:avLst/>
          </a:prstGeom>
          <a:noFill/>
          <a:ln w="9525">
            <a:noFill/>
            <a:miter lim="800000"/>
            <a:headEnd/>
            <a:tailEnd/>
          </a:ln>
        </p:spPr>
        <p:txBody>
          <a:bodyPr wrap="none" anchor="ctr">
            <a:spAutoFit/>
          </a:bodyPr>
          <a:lstStyle/>
          <a:p>
            <a:pPr indent="457200" algn="just" eaLnBrk="0" hangingPunct="0"/>
            <a:r>
              <a:rPr lang="pt-PT" sz="1000" dirty="0">
                <a:latin typeface="Times New Roman" pitchFamily="18" charset="0"/>
                <a:cs typeface="Times New Roman" pitchFamily="18" charset="0"/>
              </a:rPr>
              <a:t>		</a:t>
            </a:r>
            <a:endParaRPr lang="pt-PT" dirty="0"/>
          </a:p>
        </p:txBody>
      </p:sp>
      <p:sp>
        <p:nvSpPr>
          <p:cNvPr id="1032" name="Rectangle 7"/>
          <p:cNvSpPr>
            <a:spLocks noChangeArrowheads="1"/>
          </p:cNvSpPr>
          <p:nvPr/>
        </p:nvSpPr>
        <p:spPr bwMode="auto">
          <a:xfrm>
            <a:off x="590550" y="1628775"/>
            <a:ext cx="6267450" cy="8987076"/>
          </a:xfrm>
          <a:prstGeom prst="rect">
            <a:avLst/>
          </a:prstGeom>
          <a:noFill/>
          <a:ln w="9525">
            <a:noFill/>
            <a:miter lim="800000"/>
            <a:headEnd/>
            <a:tailEnd/>
          </a:ln>
        </p:spPr>
        <p:txBody>
          <a:bodyPr>
            <a:spAutoFit/>
          </a:bodyPr>
          <a:lstStyle/>
          <a:p>
            <a:pPr indent="457200" algn="just" eaLnBrk="0" hangingPunct="0">
              <a:defRPr/>
            </a:pPr>
            <a:endParaRPr lang="pt-PT" b="1" dirty="0">
              <a:cs typeface="Times New Roman" pitchFamily="18" charset="0"/>
            </a:endParaRPr>
          </a:p>
          <a:p>
            <a:pPr indent="457200" algn="just" eaLnBrk="0" hangingPunct="0">
              <a:defRPr/>
            </a:pPr>
            <a:endParaRPr lang="pt-PT" b="1" dirty="0">
              <a:cs typeface="Times New Roman" pitchFamily="18" charset="0"/>
            </a:endParaRPr>
          </a:p>
          <a:p>
            <a:pPr indent="457200" algn="just" eaLnBrk="0" hangingPunct="0">
              <a:defRPr/>
            </a:pPr>
            <a:r>
              <a:rPr lang="pt-PT" b="1" dirty="0" smtClean="0">
                <a:cs typeface="Times New Roman" pitchFamily="18" charset="0"/>
              </a:rPr>
              <a:t>Ciências Socias e desenvolvimento </a:t>
            </a:r>
            <a:endParaRPr lang="pt-PT" b="1" dirty="0">
              <a:cs typeface="Times New Roman" pitchFamily="18" charset="0"/>
            </a:endParaRPr>
          </a:p>
          <a:p>
            <a:pPr indent="457200" algn="just" eaLnBrk="0" hangingPunct="0">
              <a:defRPr/>
            </a:pPr>
            <a:endParaRPr lang="pt-PT" b="1" dirty="0">
              <a:cs typeface="Times New Roman" pitchFamily="18" charset="0"/>
            </a:endParaRPr>
          </a:p>
          <a:p>
            <a:pPr indent="457200" algn="just" eaLnBrk="0" hangingPunct="0">
              <a:defRPr/>
            </a:pPr>
            <a:endParaRPr lang="pt-PT" b="1" dirty="0">
              <a:cs typeface="Times New Roman" pitchFamily="18" charset="0"/>
            </a:endParaRPr>
          </a:p>
          <a:p>
            <a:pPr indent="457200" algn="just" eaLnBrk="0" hangingPunct="0">
              <a:defRPr/>
            </a:pPr>
            <a:r>
              <a:rPr lang="pt-PT" sz="1400" b="1" dirty="0">
                <a:cs typeface="Times New Roman" pitchFamily="18" charset="0"/>
              </a:rPr>
              <a:t>Aula </a:t>
            </a:r>
            <a:r>
              <a:rPr lang="pt-PT" sz="1400" b="1" dirty="0" smtClean="0">
                <a:cs typeface="Times New Roman" pitchFamily="18" charset="0"/>
              </a:rPr>
              <a:t> de </a:t>
            </a:r>
            <a:r>
              <a:rPr lang="pt-PT" sz="1400" b="1" dirty="0">
                <a:cs typeface="Times New Roman" pitchFamily="18" charset="0"/>
              </a:rPr>
              <a:t> </a:t>
            </a:r>
            <a:r>
              <a:rPr lang="pt-PT" sz="1400" b="1" dirty="0" smtClean="0">
                <a:cs typeface="Times New Roman" pitchFamily="18" charset="0"/>
              </a:rPr>
              <a:t>12 Outubro 2016 </a:t>
            </a:r>
            <a:endParaRPr lang="pt-PT" sz="1400" b="1" dirty="0">
              <a:solidFill>
                <a:schemeClr val="tx2"/>
              </a:solidFill>
              <a:cs typeface="Times New Roman" pitchFamily="18" charset="0"/>
            </a:endParaRPr>
          </a:p>
          <a:p>
            <a:pPr indent="457200" algn="just" eaLnBrk="0" hangingPunct="0">
              <a:defRPr/>
            </a:pPr>
            <a:r>
              <a:rPr lang="pt-PT" sz="1400" b="1" dirty="0" smtClean="0">
                <a:cs typeface="Times New Roman" pitchFamily="18" charset="0"/>
              </a:rPr>
              <a:t>3.5  O Paradigam de Desenvovlimento Humano :</a:t>
            </a:r>
            <a:r>
              <a:rPr lang="pt-PT" sz="1400" b="1" dirty="0" smtClean="0"/>
              <a:t>O consenso de New York . O PNUD e a operacionalização do pensamento de A.Sen (“capability approach”)</a:t>
            </a:r>
            <a:endParaRPr lang="pt-PT" sz="1400" b="1" dirty="0">
              <a:cs typeface="Times New Roman" pitchFamily="18" charset="0"/>
            </a:endParaRPr>
          </a:p>
          <a:p>
            <a:pPr indent="457200" algn="just" eaLnBrk="0" hangingPunct="0">
              <a:defRPr/>
            </a:pPr>
            <a:endParaRPr lang="pt-PT" sz="1400" b="1" dirty="0">
              <a:cs typeface="Times New Roman" pitchFamily="18" charset="0"/>
            </a:endParaRPr>
          </a:p>
          <a:p>
            <a:r>
              <a:rPr lang="pt-PT" sz="1400" b="1" dirty="0">
                <a:cs typeface="Times New Roman" pitchFamily="18" charset="0"/>
              </a:rPr>
              <a:t>Bibliografia </a:t>
            </a:r>
            <a:r>
              <a:rPr lang="pt-PT" sz="1400" b="1" dirty="0" smtClean="0">
                <a:cs typeface="Times New Roman" pitchFamily="18" charset="0"/>
              </a:rPr>
              <a:t>: </a:t>
            </a:r>
          </a:p>
          <a:p>
            <a:r>
              <a:rPr lang="en-US" sz="1400" dirty="0" smtClean="0">
                <a:solidFill>
                  <a:srgbClr val="0070C0"/>
                </a:solidFill>
              </a:rPr>
              <a:t>Relatórios Desenvolvimento Humano/PNUD:</a:t>
            </a:r>
          </a:p>
          <a:p>
            <a:r>
              <a:rPr lang="en-US" sz="1400" dirty="0" smtClean="0">
                <a:solidFill>
                  <a:srgbClr val="0070C0"/>
                </a:solidFill>
              </a:rPr>
              <a:t>(1990) – </a:t>
            </a:r>
            <a:r>
              <a:rPr lang="en-US" sz="1400" i="1" dirty="0" smtClean="0">
                <a:solidFill>
                  <a:srgbClr val="0070C0"/>
                </a:solidFill>
              </a:rPr>
              <a:t>Conceito e medida do DH : </a:t>
            </a:r>
            <a:r>
              <a:rPr lang="en-US" sz="1400" dirty="0" smtClean="0">
                <a:solidFill>
                  <a:srgbClr val="0070C0"/>
                </a:solidFill>
              </a:rPr>
              <a:t> Introdução   Capítulos 1 e 2 ). </a:t>
            </a:r>
          </a:p>
          <a:p>
            <a:r>
              <a:rPr lang="en-US" sz="1400" dirty="0" smtClean="0"/>
              <a:t>(2004)- </a:t>
            </a:r>
            <a:r>
              <a:rPr lang="en-US" sz="1400" i="1" dirty="0" smtClean="0"/>
              <a:t>Liberdade cultural num mundo diversificado </a:t>
            </a:r>
            <a:r>
              <a:rPr lang="en-US" sz="1400" dirty="0" smtClean="0">
                <a:solidFill>
                  <a:srgbClr val="0070C0"/>
                </a:solidFill>
              </a:rPr>
              <a:t/>
            </a:r>
            <a:br>
              <a:rPr lang="en-US" sz="1400" dirty="0" smtClean="0">
                <a:solidFill>
                  <a:srgbClr val="0070C0"/>
                </a:solidFill>
              </a:rPr>
            </a:br>
            <a:r>
              <a:rPr lang="en-US" sz="1400" dirty="0" smtClean="0">
                <a:solidFill>
                  <a:srgbClr val="0070C0"/>
                </a:solidFill>
              </a:rPr>
              <a:t>( 2010) – </a:t>
            </a:r>
            <a:r>
              <a:rPr lang="en-US" sz="1400" i="1" dirty="0" smtClean="0">
                <a:solidFill>
                  <a:srgbClr val="0070C0"/>
                </a:solidFill>
              </a:rPr>
              <a:t>A verdadeira riqueza das nações: vias para o DH</a:t>
            </a:r>
            <a:endParaRPr lang="pt-PT" sz="1400" i="1" dirty="0" smtClean="0">
              <a:solidFill>
                <a:srgbClr val="0070C0"/>
              </a:solidFill>
            </a:endParaRPr>
          </a:p>
          <a:p>
            <a:r>
              <a:rPr lang="en-US" sz="1400" dirty="0" smtClean="0">
                <a:solidFill>
                  <a:srgbClr val="0070C0"/>
                </a:solidFill>
              </a:rPr>
              <a:t>Fukuda-Parr, Sakiko (2003) “The human development paradigm: operationalizing Sen’s ideas on capabilities”, </a:t>
            </a:r>
            <a:r>
              <a:rPr lang="en-US" sz="1400" i="1" dirty="0" smtClean="0">
                <a:solidFill>
                  <a:srgbClr val="0070C0"/>
                </a:solidFill>
              </a:rPr>
              <a:t>Feminist Economics</a:t>
            </a:r>
            <a:r>
              <a:rPr lang="en-US" sz="1400" dirty="0" smtClean="0">
                <a:solidFill>
                  <a:srgbClr val="0070C0"/>
                </a:solidFill>
              </a:rPr>
              <a:t>, 9 (82-3): 301-317. </a:t>
            </a:r>
            <a:endParaRPr lang="pt-PT" sz="1400" dirty="0" smtClean="0">
              <a:solidFill>
                <a:srgbClr val="0070C0"/>
              </a:solidFill>
            </a:endParaRPr>
          </a:p>
          <a:p>
            <a:r>
              <a:rPr lang="en-US" sz="1400" dirty="0" smtClean="0">
                <a:solidFill>
                  <a:srgbClr val="0070C0"/>
                </a:solidFill>
              </a:rPr>
              <a:t>Haq, Mahbub ul (2008) “The human development paradigm”, in Secondi, Giorgio (ed.) </a:t>
            </a:r>
            <a:r>
              <a:rPr lang="pt-PT" sz="1400" dirty="0" smtClean="0">
                <a:solidFill>
                  <a:srgbClr val="0070C0"/>
                </a:solidFill>
              </a:rPr>
              <a:t>(2008) </a:t>
            </a:r>
            <a:r>
              <a:rPr lang="pt-PT" sz="1400" i="1" dirty="0" smtClean="0">
                <a:solidFill>
                  <a:srgbClr val="0070C0"/>
                </a:solidFill>
              </a:rPr>
              <a:t>The development economics reader</a:t>
            </a:r>
            <a:r>
              <a:rPr lang="pt-PT" sz="1400" dirty="0" smtClean="0">
                <a:solidFill>
                  <a:srgbClr val="0070C0"/>
                </a:solidFill>
              </a:rPr>
              <a:t>, London/New York: Routledge: 28-33</a:t>
            </a:r>
            <a:r>
              <a:rPr lang="pt-PT" sz="1400" dirty="0" smtClean="0">
                <a:solidFill>
                  <a:srgbClr val="0070C0"/>
                </a:solidFill>
              </a:rPr>
              <a:t>.</a:t>
            </a:r>
          </a:p>
          <a:p>
            <a:r>
              <a:rPr lang="pt-PT" sz="1400" b="1" dirty="0" smtClean="0"/>
              <a:t> </a:t>
            </a:r>
            <a:r>
              <a:rPr lang="en-US" sz="1400" dirty="0">
                <a:solidFill>
                  <a:srgbClr val="0070C0"/>
                </a:solidFill>
              </a:rPr>
              <a:t>Martins, N. (2012), “The Capability Approach as a Human Development Paradigm and its Critiques”, </a:t>
            </a:r>
            <a:r>
              <a:rPr lang="en-US" sz="1400" i="1" dirty="0">
                <a:solidFill>
                  <a:srgbClr val="0070C0"/>
                </a:solidFill>
              </a:rPr>
              <a:t>Encyclopedia of Life Supporting Systems</a:t>
            </a:r>
            <a:r>
              <a:rPr lang="en-US" sz="1400" dirty="0">
                <a:solidFill>
                  <a:srgbClr val="0070C0"/>
                </a:solidFill>
              </a:rPr>
              <a:t>, Paris, UNESCO, pp. 20-39. </a:t>
            </a:r>
            <a:r>
              <a:rPr lang="pt-PT" sz="1400" dirty="0">
                <a:solidFill>
                  <a:srgbClr val="0070C0"/>
                </a:solidFill>
              </a:rPr>
              <a:t>( Disponível em formato digital site da disciplina)</a:t>
            </a:r>
            <a:endParaRPr lang="en-GB" sz="1400" dirty="0">
              <a:solidFill>
                <a:srgbClr val="0070C0"/>
              </a:solidFill>
            </a:endParaRPr>
          </a:p>
          <a:p>
            <a:endParaRPr lang="pt-PT" sz="1400" dirty="0" smtClean="0">
              <a:solidFill>
                <a:srgbClr val="0070C0"/>
              </a:solidFill>
            </a:endParaRPr>
          </a:p>
          <a:p>
            <a:r>
              <a:rPr lang="pt-PT" sz="1400" b="1" dirty="0" smtClean="0"/>
              <a:t> </a:t>
            </a:r>
            <a:endParaRPr lang="pt-PT" sz="1400" dirty="0" smtClean="0"/>
          </a:p>
          <a:p>
            <a:r>
              <a:rPr lang="pt-PT" sz="1400" dirty="0" smtClean="0"/>
              <a:t> </a:t>
            </a:r>
          </a:p>
          <a:p>
            <a:endParaRPr lang="pt-PT" sz="1400" b="1" dirty="0">
              <a:cs typeface="Times New Roman" pitchFamily="18" charset="0"/>
            </a:endParaRPr>
          </a:p>
          <a:p>
            <a:pPr>
              <a:defRPr/>
            </a:pPr>
            <a:endParaRPr lang="pt-PT" sz="1200" dirty="0">
              <a:solidFill>
                <a:srgbClr val="00B0F0"/>
              </a:solidFill>
              <a:cs typeface="Times New Roman" pitchFamily="18" charset="0"/>
            </a:endParaRPr>
          </a:p>
          <a:p>
            <a:pPr indent="457200" algn="just" eaLnBrk="0" hangingPunct="0">
              <a:defRPr/>
            </a:pPr>
            <a:endParaRPr lang="pt-PT" sz="1200" dirty="0">
              <a:cs typeface="Times New Roman" pitchFamily="18" charset="0"/>
            </a:endParaRPr>
          </a:p>
          <a:p>
            <a:pPr indent="457200" algn="just" eaLnBrk="0" hangingPunct="0">
              <a:defRPr/>
            </a:pPr>
            <a:r>
              <a:rPr lang="pt-PT" sz="1200" dirty="0">
                <a:cs typeface="Times New Roman" pitchFamily="18" charset="0"/>
              </a:rPr>
              <a:t> </a:t>
            </a:r>
          </a:p>
          <a:p>
            <a:pPr indent="457200" algn="just" eaLnBrk="0" hangingPunct="0">
              <a:defRPr/>
            </a:pPr>
            <a:r>
              <a:rPr lang="pt-PT" sz="1200" dirty="0">
                <a:cs typeface="Times New Roman" pitchFamily="18" charset="0"/>
              </a:rPr>
              <a:t> </a:t>
            </a:r>
          </a:p>
          <a:p>
            <a:pPr indent="457200" algn="just" eaLnBrk="0" hangingPunct="0">
              <a:buFontTx/>
              <a:buAutoNum type="alphaUcParenR" startAt="3"/>
              <a:defRPr/>
            </a:pPr>
            <a:endParaRPr lang="pt-PT" sz="1400" b="1" dirty="0">
              <a:cs typeface="Times New Roman" pitchFamily="18" charset="0"/>
            </a:endParaRPr>
          </a:p>
          <a:p>
            <a:pPr indent="457200" algn="just" eaLnBrk="0" hangingPunct="0">
              <a:buFontTx/>
              <a:buAutoNum type="alphaUcParenR" startAt="3"/>
              <a:defRPr/>
            </a:pPr>
            <a:endParaRPr lang="pt-PT" sz="1400" b="1" dirty="0">
              <a:cs typeface="Times New Roman" pitchFamily="18" charset="0"/>
            </a:endParaRPr>
          </a:p>
          <a:p>
            <a:pPr indent="457200" algn="just" eaLnBrk="0" hangingPunct="0">
              <a:buFontTx/>
              <a:buAutoNum type="alphaUcParenR" startAt="3"/>
              <a:defRPr/>
            </a:pPr>
            <a:endParaRPr lang="pt-PT" sz="1400" b="1" dirty="0">
              <a:cs typeface="Times New Roman" pitchFamily="18" charset="0"/>
            </a:endParaRPr>
          </a:p>
          <a:p>
            <a:pPr indent="457200" algn="just" eaLnBrk="0" hangingPunct="0">
              <a:defRPr/>
            </a:pPr>
            <a:endParaRPr lang="pt-PT" sz="1400" b="1" dirty="0">
              <a:cs typeface="Times New Roman" pitchFamily="18" charset="0"/>
            </a:endParaRPr>
          </a:p>
          <a:p>
            <a:pPr indent="457200" algn="just" eaLnBrk="0" hangingPunct="0">
              <a:defRPr/>
            </a:pPr>
            <a:endParaRPr lang="pt-PT" b="1" dirty="0">
              <a:cs typeface="Times New Roman" pitchFamily="18" charset="0"/>
            </a:endParaRPr>
          </a:p>
          <a:p>
            <a:pPr indent="457200" algn="just" eaLnBrk="0" hangingPunct="0">
              <a:defRPr/>
            </a:pPr>
            <a:endParaRPr lang="pt-PT" b="1" dirty="0">
              <a:cs typeface="Times New Roman" pitchFamily="18" charset="0"/>
            </a:endParaRPr>
          </a:p>
          <a:p>
            <a:pPr indent="457200" algn="just" eaLnBrk="0" hangingPunct="0">
              <a:defRPr/>
            </a:pPr>
            <a:endParaRPr lang="pt-PT" dirty="0"/>
          </a:p>
          <a:p>
            <a:pPr indent="457200" algn="just" eaLnBrk="0" hangingPunct="0">
              <a:defRPr/>
            </a:pPr>
            <a:endParaRPr lang="pt-PT" b="1" dirty="0">
              <a:cs typeface="Times New Roman" pitchFamily="18" charset="0"/>
            </a:endParaRPr>
          </a:p>
          <a:p>
            <a:pPr indent="457200" algn="just" eaLnBrk="0" hangingPunct="0">
              <a:defRPr/>
            </a:pPr>
            <a:endParaRPr lang="pt-PT" b="1" dirty="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400" dirty="0" smtClean="0">
                <a:solidFill>
                  <a:schemeClr val="accent1"/>
                </a:solidFill>
              </a:rPr>
              <a:t>4)A medida do Desenvolvimento Humano</a:t>
            </a:r>
            <a:endParaRPr lang="pt-PT" sz="2400" dirty="0"/>
          </a:p>
        </p:txBody>
      </p:sp>
      <p:sp>
        <p:nvSpPr>
          <p:cNvPr id="4" name="Content Placeholder 3"/>
          <p:cNvSpPr>
            <a:spLocks noGrp="1"/>
          </p:cNvSpPr>
          <p:nvPr>
            <p:ph idx="1"/>
          </p:nvPr>
        </p:nvSpPr>
        <p:spPr/>
        <p:txBody>
          <a:bodyPr>
            <a:normAutofit fontScale="25000" lnSpcReduction="20000"/>
          </a:bodyPr>
          <a:lstStyle/>
          <a:p>
            <a:r>
              <a:rPr lang="pt-PT" sz="4800" dirty="0" smtClean="0"/>
              <a:t>1990-2009:  O IDH e outros indicadores (IPH1, IPH2, IDG, MPG)  </a:t>
            </a:r>
          </a:p>
          <a:p>
            <a:endParaRPr lang="pt-PT" sz="4800" dirty="0" smtClean="0"/>
          </a:p>
          <a:p>
            <a:r>
              <a:rPr lang="pt-PT" sz="4800" b="1" dirty="0" smtClean="0">
                <a:solidFill>
                  <a:schemeClr val="tx2"/>
                </a:solidFill>
              </a:rPr>
              <a:t>2010 - as modificações introduzidas nos Indicadores </a:t>
            </a:r>
          </a:p>
          <a:p>
            <a:endParaRPr lang="pt-PT" sz="4800" dirty="0" smtClean="0"/>
          </a:p>
          <a:p>
            <a:r>
              <a:rPr lang="pt-PT" sz="4800" dirty="0" smtClean="0">
                <a:solidFill>
                  <a:schemeClr val="accent1"/>
                </a:solidFill>
              </a:rPr>
              <a:t>Novo IDH </a:t>
            </a:r>
            <a:r>
              <a:rPr lang="pt-PT" sz="4800" dirty="0" smtClean="0"/>
              <a:t>:  4 indicadores: Esperança vida à nascença/ vida Longa e daudável</a:t>
            </a:r>
          </a:p>
          <a:p>
            <a:pPr lvl="4">
              <a:buNone/>
            </a:pPr>
            <a:r>
              <a:rPr lang="pt-PT" sz="4800" dirty="0" smtClean="0"/>
              <a:t>        Média de anos de escolaridade/Conhecimento</a:t>
            </a:r>
          </a:p>
          <a:p>
            <a:pPr lvl="4">
              <a:buNone/>
            </a:pPr>
            <a:r>
              <a:rPr lang="pt-PT" sz="4800" dirty="0" smtClean="0"/>
              <a:t>         Anos de escolaridade esperados/conhecimento</a:t>
            </a:r>
          </a:p>
          <a:p>
            <a:pPr lvl="4">
              <a:buNone/>
            </a:pPr>
            <a:r>
              <a:rPr lang="pt-PT" sz="4800" dirty="0" smtClean="0"/>
              <a:t>	Rendimento Nacional Bruto per capita /Um padrão de vida digno </a:t>
            </a:r>
          </a:p>
          <a:p>
            <a:pPr>
              <a:buNone/>
            </a:pPr>
            <a:endParaRPr lang="pt-PT" sz="4800" dirty="0" smtClean="0"/>
          </a:p>
          <a:p>
            <a:r>
              <a:rPr lang="pt-PT" sz="4800" dirty="0" smtClean="0">
                <a:solidFill>
                  <a:schemeClr val="accent1"/>
                </a:solidFill>
              </a:rPr>
              <a:t>IDH ajustado à desigualdade </a:t>
            </a:r>
            <a:r>
              <a:rPr lang="pt-PT" sz="4800" dirty="0" smtClean="0"/>
              <a:t>(IDHAD)</a:t>
            </a:r>
          </a:p>
          <a:p>
            <a:endParaRPr lang="pt-PT" sz="4800" dirty="0" smtClean="0"/>
          </a:p>
          <a:p>
            <a:r>
              <a:rPr lang="pt-PT" sz="4800" dirty="0" smtClean="0">
                <a:solidFill>
                  <a:schemeClr val="accent1"/>
                </a:solidFill>
              </a:rPr>
              <a:t>Indice de Pobreza multidimensional </a:t>
            </a:r>
            <a:r>
              <a:rPr lang="pt-PT" sz="4800" dirty="0" smtClean="0"/>
              <a:t>(IPM) : 10   indicadores :</a:t>
            </a:r>
          </a:p>
          <a:p>
            <a:pPr lvl="5"/>
            <a:r>
              <a:rPr lang="pt-PT" sz="4800" dirty="0" smtClean="0"/>
              <a:t>Nutrição e Mortalidade infantil / saúde </a:t>
            </a:r>
          </a:p>
          <a:p>
            <a:pPr lvl="5"/>
            <a:r>
              <a:rPr lang="pt-PT" sz="4800" dirty="0" smtClean="0"/>
              <a:t>Anos de escolaridade e crianças  matriculadas/ educação</a:t>
            </a:r>
          </a:p>
          <a:p>
            <a:pPr lvl="5"/>
            <a:r>
              <a:rPr lang="pt-PT" sz="4800" dirty="0" smtClean="0"/>
              <a:t>Combustível de cozinha,sanitários,água,Electriciadde, pavimentos ,activos/ padrão de vida </a:t>
            </a:r>
          </a:p>
          <a:p>
            <a:endParaRPr lang="pt-PT" sz="4800" dirty="0" smtClean="0"/>
          </a:p>
          <a:p>
            <a:r>
              <a:rPr lang="pt-PT" sz="4800" dirty="0" smtClean="0">
                <a:solidFill>
                  <a:schemeClr val="accent1"/>
                </a:solidFill>
              </a:rPr>
              <a:t>Indíce de desigualdade de género </a:t>
            </a:r>
            <a:r>
              <a:rPr lang="pt-PT" sz="4800" dirty="0" smtClean="0"/>
              <a:t>( IDG) 5 indicadores :</a:t>
            </a:r>
          </a:p>
          <a:p>
            <a:pPr lvl="5"/>
            <a:r>
              <a:rPr lang="pt-PT" sz="4800" dirty="0" smtClean="0"/>
              <a:t>Taxa de mortalidade materna e taxa de fertilidade adolescente / Saúde</a:t>
            </a:r>
          </a:p>
          <a:p>
            <a:pPr lvl="5"/>
            <a:r>
              <a:rPr lang="pt-PT" sz="4800" dirty="0" smtClean="0"/>
              <a:t>Po masculina e fem com pelo menos educação secundária  /capacitação</a:t>
            </a:r>
          </a:p>
          <a:p>
            <a:pPr lvl="5"/>
            <a:r>
              <a:rPr lang="pt-PT" sz="4800" dirty="0" smtClean="0"/>
              <a:t>Proporção Fem e masc de assentos parlamentares / capacitação</a:t>
            </a:r>
          </a:p>
          <a:p>
            <a:pPr lvl="5"/>
            <a:r>
              <a:rPr lang="pt-PT" sz="4800" dirty="0" smtClean="0"/>
              <a:t>Tax de part Masc e fem na força de trabalho/ Mercado Trabalho </a:t>
            </a:r>
          </a:p>
          <a:p>
            <a:endParaRPr lang="pt-PT" sz="4800" dirty="0" smtClean="0"/>
          </a:p>
          <a:p>
            <a:pPr lvl="5">
              <a:buNone/>
            </a:pPr>
            <a:r>
              <a:rPr lang="pt-PT" sz="3600" dirty="0" smtClean="0"/>
              <a:t> </a:t>
            </a:r>
          </a:p>
          <a:p>
            <a:endParaRPr lang="pt-PT" sz="4800" dirty="0" smtClean="0"/>
          </a:p>
          <a:p>
            <a:endParaRPr lang="pt-P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400" dirty="0" smtClean="0">
                <a:solidFill>
                  <a:schemeClr val="tx2"/>
                </a:solidFill>
              </a:rPr>
              <a:t>4) Políticas para a o DH</a:t>
            </a:r>
            <a:endParaRPr lang="pt-PT" sz="2400" dirty="0"/>
          </a:p>
        </p:txBody>
      </p:sp>
      <p:sp>
        <p:nvSpPr>
          <p:cNvPr id="3" name="Content Placeholder 2"/>
          <p:cNvSpPr>
            <a:spLocks noGrp="1"/>
          </p:cNvSpPr>
          <p:nvPr>
            <p:ph idx="1"/>
          </p:nvPr>
        </p:nvSpPr>
        <p:spPr/>
        <p:txBody>
          <a:bodyPr>
            <a:normAutofit/>
          </a:bodyPr>
          <a:lstStyle/>
          <a:p>
            <a:r>
              <a:rPr lang="pt-PT" sz="2400" dirty="0" smtClean="0"/>
              <a:t> O </a:t>
            </a:r>
            <a:r>
              <a:rPr lang="pt-PT" sz="2400" b="1" dirty="0" smtClean="0"/>
              <a:t>Desenvolvimento Humano </a:t>
            </a:r>
            <a:r>
              <a:rPr lang="pt-PT" sz="2400" dirty="0" smtClean="0"/>
              <a:t>: o </a:t>
            </a:r>
            <a:r>
              <a:rPr lang="pt-PT" sz="2400" b="1" dirty="0" smtClean="0"/>
              <a:t>conceito é mais amplo </a:t>
            </a:r>
            <a:r>
              <a:rPr lang="pt-PT" sz="2400" dirty="0" smtClean="0"/>
              <a:t>do </a:t>
            </a:r>
            <a:r>
              <a:rPr lang="pt-PT" sz="2000" dirty="0" smtClean="0"/>
              <a:t>que o Índice (IDH), e respeita as liberades políticas, a participação na vida da comunidade e a segurança física. Tais «capabilities» são universais, e fundamentais . E não são incluidas no IDH porque são difíceis de medir adequadamente.</a:t>
            </a:r>
            <a:endParaRPr lang="pt-PT" sz="2000" b="1" dirty="0" smtClean="0"/>
          </a:p>
          <a:p>
            <a:endParaRPr lang="pt-PT" sz="2400" b="1" dirty="0" smtClean="0"/>
          </a:p>
          <a:p>
            <a:pPr>
              <a:buNone/>
            </a:pPr>
            <a:r>
              <a:rPr lang="pt-PT" sz="2400" b="1" dirty="0" smtClean="0"/>
              <a:t>O Consenso de NY</a:t>
            </a:r>
            <a:r>
              <a:rPr lang="pt-PT" sz="2400" dirty="0" smtClean="0"/>
              <a:t> ( os ODH) e sua relação com  os  </a:t>
            </a:r>
            <a:r>
              <a:rPr lang="pt-PT" sz="2400" b="1" dirty="0" smtClean="0"/>
              <a:t>8 ODM</a:t>
            </a:r>
            <a:r>
              <a:rPr lang="pt-PT" sz="2400" dirty="0" smtClean="0"/>
              <a:t>(2000-2015):  </a:t>
            </a:r>
            <a:r>
              <a:rPr lang="pt-PT" sz="2000" b="1" dirty="0" smtClean="0"/>
              <a:t>1 </a:t>
            </a:r>
            <a:r>
              <a:rPr lang="pt-PT" sz="2000" dirty="0" smtClean="0"/>
              <a:t>Erradicar a pobreza extrema e a fome; </a:t>
            </a:r>
            <a:r>
              <a:rPr lang="pt-PT" sz="2000" b="1" dirty="0" smtClean="0"/>
              <a:t>2</a:t>
            </a:r>
            <a:r>
              <a:rPr lang="pt-PT" sz="2000" dirty="0" smtClean="0"/>
              <a:t> Alcançar o ensino primário Universal; </a:t>
            </a:r>
            <a:r>
              <a:rPr lang="pt-PT" sz="2000" b="1" dirty="0" smtClean="0"/>
              <a:t>3</a:t>
            </a:r>
            <a:r>
              <a:rPr lang="pt-PT" sz="2000" dirty="0" smtClean="0"/>
              <a:t>Promover a igualadae de género e dar podr às mulheres; </a:t>
            </a:r>
            <a:r>
              <a:rPr lang="pt-PT" sz="2000" b="1" dirty="0" smtClean="0"/>
              <a:t>4 </a:t>
            </a:r>
            <a:r>
              <a:rPr lang="pt-PT" sz="2000" dirty="0" smtClean="0"/>
              <a:t>reduzir amortalidade das crianças, </a:t>
            </a:r>
            <a:r>
              <a:rPr lang="pt-PT" sz="2000" b="1" dirty="0" smtClean="0"/>
              <a:t>5</a:t>
            </a:r>
            <a:r>
              <a:rPr lang="pt-PT" sz="2000" dirty="0" smtClean="0"/>
              <a:t> melhorar a saúde materna; </a:t>
            </a:r>
            <a:r>
              <a:rPr lang="pt-PT" sz="2000" b="1" dirty="0" smtClean="0"/>
              <a:t>6 </a:t>
            </a:r>
            <a:r>
              <a:rPr lang="pt-PT" sz="2000" dirty="0" smtClean="0"/>
              <a:t>combater o HIV /SIDa, malária..; </a:t>
            </a:r>
            <a:r>
              <a:rPr lang="pt-PT" sz="2000" b="1" dirty="0" smtClean="0"/>
              <a:t>7 </a:t>
            </a:r>
            <a:r>
              <a:rPr lang="pt-PT" sz="2000" dirty="0" smtClean="0"/>
              <a:t>Assegurar a sustentabiliade ambiental; </a:t>
            </a:r>
            <a:r>
              <a:rPr lang="pt-PT" sz="2000" b="1" dirty="0" smtClean="0"/>
              <a:t>8 </a:t>
            </a:r>
            <a:r>
              <a:rPr lang="pt-PT" sz="2000" dirty="0" smtClean="0"/>
              <a:t>promover uma parceria mundial para o desenvolvimento; e  +18 metas</a:t>
            </a:r>
          </a:p>
          <a:p>
            <a:endParaRPr lang="pt-PT" sz="2400" dirty="0" smtClean="0"/>
          </a:p>
          <a:p>
            <a:endParaRPr lang="pt-P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800" dirty="0" smtClean="0"/>
              <a:t>Os ODM : resultados mistos</a:t>
            </a:r>
            <a:endParaRPr lang="pt-PT" sz="2800" dirty="0"/>
          </a:p>
        </p:txBody>
      </p:sp>
      <p:sp>
        <p:nvSpPr>
          <p:cNvPr id="3" name="Content Placeholder 2"/>
          <p:cNvSpPr>
            <a:spLocks noGrp="1"/>
          </p:cNvSpPr>
          <p:nvPr>
            <p:ph idx="1"/>
          </p:nvPr>
        </p:nvSpPr>
        <p:spPr/>
        <p:txBody>
          <a:bodyPr>
            <a:normAutofit lnSpcReduction="10000"/>
          </a:bodyPr>
          <a:lstStyle/>
          <a:p>
            <a:pPr>
              <a:buNone/>
            </a:pPr>
            <a:r>
              <a:rPr lang="pt-PT" sz="1600" b="1" dirty="0" smtClean="0"/>
              <a:t>Avanços:</a:t>
            </a:r>
          </a:p>
          <a:p>
            <a:pPr>
              <a:buNone/>
            </a:pPr>
            <a:r>
              <a:rPr lang="pt-PT" sz="1600" dirty="0" smtClean="0"/>
              <a:t>% da Pop que vive com menos de 1,25 dol dia caiu de 47% para 14%</a:t>
            </a:r>
          </a:p>
          <a:p>
            <a:pPr>
              <a:buNone/>
            </a:pPr>
            <a:r>
              <a:rPr lang="pt-PT" sz="1600" dirty="0" smtClean="0"/>
              <a:t>Nos PVD:subnutrição diminuiui de 23% para 13%;Nº crianças na  escola  primária  subiu 83% para 91%; pop que vive em bairros da lata reduziu-se de 39% para 30%</a:t>
            </a:r>
          </a:p>
          <a:p>
            <a:pPr>
              <a:buNone/>
            </a:pPr>
            <a:endParaRPr lang="pt-PT" sz="1600" dirty="0" smtClean="0"/>
          </a:p>
          <a:p>
            <a:pPr>
              <a:buNone/>
            </a:pPr>
            <a:r>
              <a:rPr lang="pt-PT" sz="1600" b="1" dirty="0" smtClean="0"/>
              <a:t>Mas:</a:t>
            </a:r>
          </a:p>
          <a:p>
            <a:pPr>
              <a:buNone/>
            </a:pPr>
            <a:r>
              <a:rPr lang="pt-PT" sz="1600" dirty="0" smtClean="0"/>
              <a:t>Existem actualmente no mundo 800 milhões de pessoas em pobreza extrema</a:t>
            </a:r>
          </a:p>
          <a:p>
            <a:pPr>
              <a:buNone/>
            </a:pPr>
            <a:r>
              <a:rPr lang="pt-PT" sz="1600" dirty="0" smtClean="0"/>
              <a:t>160 milhões de crianças passam fome</a:t>
            </a:r>
          </a:p>
          <a:p>
            <a:pPr>
              <a:buNone/>
            </a:pPr>
            <a:r>
              <a:rPr lang="pt-PT" sz="1600" dirty="0" smtClean="0"/>
              <a:t>Milhôes d emulheres são discriminadas </a:t>
            </a:r>
          </a:p>
          <a:p>
            <a:pPr>
              <a:buNone/>
            </a:pPr>
            <a:r>
              <a:rPr lang="pt-PT" sz="1600" dirty="0" smtClean="0"/>
              <a:t>E existem 4 vezes mais de refugiados doque há 5 anos. </a:t>
            </a:r>
          </a:p>
          <a:p>
            <a:pPr>
              <a:buNone/>
            </a:pPr>
            <a:endParaRPr lang="pt-PT" sz="1600" dirty="0" smtClean="0"/>
          </a:p>
          <a:p>
            <a:pPr>
              <a:buNone/>
            </a:pPr>
            <a:r>
              <a:rPr lang="pt-PT" sz="1600" dirty="0" smtClean="0"/>
              <a:t>Os novos objectivos da ONU: procuram emendar o que não foi resolvido ( Fome/ pobreza..) e ir mais além…..</a:t>
            </a:r>
          </a:p>
          <a:p>
            <a:pPr>
              <a:buNone/>
            </a:pPr>
            <a:r>
              <a:rPr lang="pt-PT" sz="1600" dirty="0" smtClean="0"/>
              <a:t>Constiutem mais um aetapa num processo iniciado há  4 décadas:  1</a:t>
            </a:r>
            <a:r>
              <a:rPr lang="pt-PT" sz="1600" b="1" dirty="0" smtClean="0"/>
              <a:t>972</a:t>
            </a:r>
            <a:r>
              <a:rPr lang="pt-PT" sz="1600" dirty="0" smtClean="0"/>
              <a:t>/ </a:t>
            </a:r>
            <a:r>
              <a:rPr lang="pt-PT" sz="1600" b="1" dirty="0" smtClean="0"/>
              <a:t>Conf ambiente humano</a:t>
            </a:r>
            <a:r>
              <a:rPr lang="pt-PT" sz="1600" dirty="0" smtClean="0"/>
              <a:t>/ Estocolmo - </a:t>
            </a:r>
            <a:r>
              <a:rPr lang="pt-PT" sz="1600" b="1" dirty="0" smtClean="0"/>
              <a:t>1992/Conf Des Sustentável </a:t>
            </a:r>
            <a:r>
              <a:rPr lang="pt-PT" sz="1600" dirty="0" smtClean="0"/>
              <a:t>Rio Janeiro: Cimeira da terra ; 2012/ Conf Rio –segunda avaliação lança a ideia dos </a:t>
            </a:r>
            <a:r>
              <a:rPr lang="pt-PT" sz="1600" b="1" dirty="0" smtClean="0"/>
              <a:t>ODS</a:t>
            </a:r>
            <a:r>
              <a:rPr lang="pt-PT" sz="1600" dirty="0" smtClean="0"/>
              <a:t> </a:t>
            </a:r>
          </a:p>
          <a:p>
            <a:pPr>
              <a:buNone/>
            </a:pPr>
            <a:endParaRPr lang="pt-PT"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400" b="1" dirty="0" smtClean="0"/>
              <a:t>Os Objectivos de Desenvolvimento Sustentável (ODS) (2015-2030)/ Cimeira das NU -NY :25 Setembro 2015</a:t>
            </a:r>
            <a:endParaRPr lang="pt-PT" sz="2400" b="1" dirty="0"/>
          </a:p>
        </p:txBody>
      </p:sp>
      <p:sp>
        <p:nvSpPr>
          <p:cNvPr id="3" name="Content Placeholder 2"/>
          <p:cNvSpPr>
            <a:spLocks noGrp="1"/>
          </p:cNvSpPr>
          <p:nvPr>
            <p:ph idx="1"/>
          </p:nvPr>
        </p:nvSpPr>
        <p:spPr/>
        <p:txBody>
          <a:bodyPr>
            <a:normAutofit lnSpcReduction="10000"/>
          </a:bodyPr>
          <a:lstStyle/>
          <a:p>
            <a:r>
              <a:rPr lang="pt-PT" sz="1600" b="1" dirty="0" smtClean="0"/>
              <a:t>17 objectivos e 169 metas : </a:t>
            </a:r>
            <a:r>
              <a:rPr lang="pt-PT" sz="1600" dirty="0" smtClean="0"/>
              <a:t>das energias renováveis às mortes nas estradas; do trabalho infantil à regulação da banca; dos desatres naturais aos subsídios de pesca </a:t>
            </a:r>
            <a:r>
              <a:rPr lang="pt-PT" sz="1600" b="1" dirty="0" smtClean="0"/>
              <a:t>…..( um </a:t>
            </a:r>
            <a:r>
              <a:rPr lang="pt-PT" sz="1600" dirty="0" smtClean="0"/>
              <a:t>consenso estabelecido em 3 anos):</a:t>
            </a:r>
          </a:p>
          <a:p>
            <a:r>
              <a:rPr lang="pt-PT" sz="1600" b="1" dirty="0" smtClean="0"/>
              <a:t>Ambição ou utopia</a:t>
            </a:r>
            <a:r>
              <a:rPr lang="pt-PT" sz="1600" dirty="0" smtClean="0"/>
              <a:t>? </a:t>
            </a:r>
          </a:p>
          <a:p>
            <a:r>
              <a:rPr lang="pt-PT" sz="1600" b="1" dirty="0" smtClean="0"/>
              <a:t>Principais metas</a:t>
            </a:r>
            <a:r>
              <a:rPr lang="pt-PT" sz="1600" dirty="0" smtClean="0"/>
              <a:t>: Fim da pobreza e fome; saúde e ducação;Iguladade de género; água e saneamento; energia e clima; emprego e crescimento;</a:t>
            </a:r>
          </a:p>
          <a:p>
            <a:r>
              <a:rPr lang="pt-PT" sz="1600" b="1" dirty="0" smtClean="0"/>
              <a:t>Novidades </a:t>
            </a:r>
            <a:r>
              <a:rPr lang="pt-PT" sz="1600" dirty="0" smtClean="0"/>
              <a:t>: Uma agenda ligando o combate à pobreza às boas práticas de desenvolvimento sustentável; O foco são todos os países e não apenas os mais pobres; temas como  desigualdades de rendimentos, protecção eco sistemas ou adaptação às alterações climáticas aplicam-se ao todo o mundo industrializado, tal como garantir padrôes sustentáveis de produção e consumo.</a:t>
            </a:r>
          </a:p>
          <a:p>
            <a:r>
              <a:rPr lang="pt-PT" sz="1600" b="1" dirty="0" smtClean="0"/>
              <a:t>Fraquezas:</a:t>
            </a:r>
            <a:r>
              <a:rPr lang="pt-PT" sz="1600" dirty="0" smtClean="0"/>
              <a:t> Uma declaração política que não obriga os países a cumprir; Enfraquecimento das </a:t>
            </a:r>
          </a:p>
          <a:p>
            <a:pPr>
              <a:buNone/>
            </a:pPr>
            <a:r>
              <a:rPr lang="pt-PT" sz="1600" dirty="0" smtClean="0"/>
              <a:t>	Instituições que gerem os bens globais  comuns ( florestas e oceanos);Fraqueza da governação global; muitas das 169 metas são difíceis de monotorizar ( existem cerca 300 indicadores mas apenas 50 ( 17%) são fiáveis; </a:t>
            </a:r>
          </a:p>
          <a:p>
            <a:pPr>
              <a:buNone/>
            </a:pPr>
            <a:r>
              <a:rPr lang="pt-PT" sz="1600" dirty="0" smtClean="0"/>
              <a:t>.       </a:t>
            </a:r>
            <a:r>
              <a:rPr lang="pt-PT" sz="1600" b="1" dirty="0" smtClean="0"/>
              <a:t>A grande questão</a:t>
            </a:r>
            <a:r>
              <a:rPr lang="pt-PT" sz="1600" dirty="0" smtClean="0"/>
              <a:t>: expectativa quanto à dopção de um novo tratado climático em Paris,final 2015  ( negociações arrastam-se há uma década( dificuldades do Protokolo Kioto/ varias COP ….)</a:t>
            </a:r>
          </a:p>
          <a:p>
            <a:endParaRPr lang="pt-PT" sz="1600" dirty="0" smtClean="0"/>
          </a:p>
          <a:p>
            <a:endParaRPr lang="pt-PT"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400" dirty="0" smtClean="0">
                <a:solidFill>
                  <a:schemeClr val="tx2"/>
                </a:solidFill>
              </a:rPr>
              <a:t>Indicação bibliográfica para pensamento  Amartya Sen</a:t>
            </a:r>
            <a:endParaRPr lang="pt-PT" sz="2400" dirty="0"/>
          </a:p>
        </p:txBody>
      </p:sp>
      <p:sp>
        <p:nvSpPr>
          <p:cNvPr id="3" name="Content Placeholder 2"/>
          <p:cNvSpPr>
            <a:spLocks noGrp="1"/>
          </p:cNvSpPr>
          <p:nvPr>
            <p:ph idx="1"/>
          </p:nvPr>
        </p:nvSpPr>
        <p:spPr/>
        <p:txBody>
          <a:bodyPr>
            <a:normAutofit fontScale="47500" lnSpcReduction="20000"/>
          </a:bodyPr>
          <a:lstStyle/>
          <a:p>
            <a:r>
              <a:rPr lang="pt-PT" dirty="0" smtClean="0"/>
              <a:t> </a:t>
            </a:r>
            <a:r>
              <a:rPr lang="fr-FR" dirty="0" smtClean="0"/>
              <a:t>René – Eric </a:t>
            </a:r>
            <a:r>
              <a:rPr lang="fr-FR" dirty="0" err="1" smtClean="0"/>
              <a:t>Dagorn</a:t>
            </a:r>
            <a:r>
              <a:rPr lang="fr-FR" dirty="0" smtClean="0"/>
              <a:t> “ </a:t>
            </a:r>
            <a:r>
              <a:rPr lang="fr-FR" dirty="0" err="1" smtClean="0"/>
              <a:t>Amartya</a:t>
            </a:r>
            <a:r>
              <a:rPr lang="fr-FR" dirty="0" smtClean="0"/>
              <a:t> Sen : économie et justice “ sciences humaines (nº169/ mars 2006)  </a:t>
            </a:r>
          </a:p>
          <a:p>
            <a:r>
              <a:rPr lang="fr-FR" dirty="0" err="1" smtClean="0"/>
              <a:t>Entrevista</a:t>
            </a:r>
            <a:r>
              <a:rPr lang="fr-FR" dirty="0" smtClean="0"/>
              <a:t> </a:t>
            </a:r>
            <a:r>
              <a:rPr lang="fr-FR" dirty="0" err="1" smtClean="0"/>
              <a:t>com</a:t>
            </a:r>
            <a:r>
              <a:rPr lang="fr-FR" dirty="0" smtClean="0"/>
              <a:t> </a:t>
            </a:r>
            <a:r>
              <a:rPr lang="fr-FR" dirty="0" err="1" smtClean="0"/>
              <a:t>Amartya</a:t>
            </a:r>
            <a:r>
              <a:rPr lang="fr-FR" dirty="0" smtClean="0"/>
              <a:t> Sen «  Supprimer l’injustice partout dans le monde » » philosophie Magazine( nº44 Novembre 2010)</a:t>
            </a:r>
          </a:p>
          <a:p>
            <a:r>
              <a:rPr lang="en-US" dirty="0" smtClean="0"/>
              <a:t>-</a:t>
            </a:r>
            <a:r>
              <a:rPr lang="en-US" dirty="0" err="1" smtClean="0"/>
              <a:t>Alkire</a:t>
            </a:r>
            <a:r>
              <a:rPr lang="en-US" dirty="0" smtClean="0"/>
              <a:t>, S. (2003) “The Capability Approach as Development Paradigm?” 3</a:t>
            </a:r>
            <a:r>
              <a:rPr lang="en-US" baseline="30000" dirty="0" smtClean="0"/>
              <a:t>rd</a:t>
            </a:r>
            <a:r>
              <a:rPr lang="en-US" dirty="0" smtClean="0"/>
              <a:t> Conference on the Capability Approach: From Sustainable Development to Sustainable Freedom , 7 a 9 de </a:t>
            </a:r>
            <a:r>
              <a:rPr lang="en-US" dirty="0" err="1" smtClean="0"/>
              <a:t>Setembro</a:t>
            </a:r>
            <a:r>
              <a:rPr lang="en-US" dirty="0" smtClean="0"/>
              <a:t> de 2003, </a:t>
            </a:r>
            <a:r>
              <a:rPr lang="en-US" dirty="0" err="1" smtClean="0"/>
              <a:t>Universidade</a:t>
            </a:r>
            <a:r>
              <a:rPr lang="en-US" dirty="0" smtClean="0"/>
              <a:t> de Pavia </a:t>
            </a:r>
          </a:p>
          <a:p>
            <a:r>
              <a:rPr lang="en-US" dirty="0" smtClean="0"/>
              <a:t>Fukuda-</a:t>
            </a:r>
            <a:r>
              <a:rPr lang="en-US" dirty="0" err="1" smtClean="0"/>
              <a:t>Parr,Sakiko</a:t>
            </a:r>
            <a:r>
              <a:rPr lang="en-US" dirty="0" smtClean="0"/>
              <a:t> (2003) “The Human Development Paradigm: </a:t>
            </a:r>
            <a:r>
              <a:rPr lang="en-US" dirty="0" err="1" smtClean="0"/>
              <a:t>Operationalizaing</a:t>
            </a:r>
            <a:r>
              <a:rPr lang="en-US" dirty="0" smtClean="0"/>
              <a:t> </a:t>
            </a:r>
            <a:r>
              <a:rPr lang="en-US" dirty="0" err="1" smtClean="0"/>
              <a:t>Sen’s</a:t>
            </a:r>
            <a:r>
              <a:rPr lang="en-US" dirty="0" smtClean="0"/>
              <a:t> Ideas on Capabilities”, </a:t>
            </a:r>
            <a:r>
              <a:rPr lang="en-US" i="1" dirty="0" smtClean="0"/>
              <a:t>Feminist</a:t>
            </a:r>
            <a:r>
              <a:rPr lang="en-US" dirty="0" smtClean="0"/>
              <a:t> </a:t>
            </a:r>
            <a:r>
              <a:rPr lang="en-US" i="1" dirty="0" smtClean="0"/>
              <a:t>Economics</a:t>
            </a:r>
            <a:r>
              <a:rPr lang="en-US" dirty="0" smtClean="0"/>
              <a:t>, 9(82-3): 301-317</a:t>
            </a:r>
          </a:p>
          <a:p>
            <a:r>
              <a:rPr lang="en-US" dirty="0" err="1" smtClean="0"/>
              <a:t>Krishnakumar</a:t>
            </a:r>
            <a:r>
              <a:rPr lang="en-US" dirty="0" smtClean="0"/>
              <a:t> J &amp; </a:t>
            </a:r>
            <a:r>
              <a:rPr lang="en-US" dirty="0" err="1" smtClean="0"/>
              <a:t>Ballon</a:t>
            </a:r>
            <a:r>
              <a:rPr lang="en-US" dirty="0" smtClean="0"/>
              <a:t> ;P (2008) “Estimating basic Capabilities: a Structural Equation Model applied to </a:t>
            </a:r>
            <a:r>
              <a:rPr lang="en-US" dirty="0" err="1" smtClean="0"/>
              <a:t>Bolivia”,in</a:t>
            </a:r>
            <a:r>
              <a:rPr lang="en-US" dirty="0" smtClean="0"/>
              <a:t> World Development , </a:t>
            </a:r>
            <a:r>
              <a:rPr lang="en-US" dirty="0" err="1" smtClean="0"/>
              <a:t>Vol</a:t>
            </a:r>
            <a:r>
              <a:rPr lang="en-US" dirty="0" smtClean="0"/>
              <a:t> 36, nº6 pp 992-1010</a:t>
            </a:r>
            <a:endParaRPr lang="pt-PT" dirty="0" smtClean="0"/>
          </a:p>
          <a:p>
            <a:r>
              <a:rPr lang="en-US" dirty="0" smtClean="0"/>
              <a:t>Sakiko </a:t>
            </a:r>
            <a:r>
              <a:rPr lang="en-US" dirty="0" err="1" smtClean="0"/>
              <a:t>Fakuda</a:t>
            </a:r>
            <a:r>
              <a:rPr lang="en-US" dirty="0" smtClean="0"/>
              <a:t>-Parr &amp; </a:t>
            </a:r>
            <a:r>
              <a:rPr lang="en-US" dirty="0" err="1" smtClean="0"/>
              <a:t>Ak</a:t>
            </a:r>
            <a:r>
              <a:rPr lang="en-US" dirty="0" smtClean="0"/>
              <a:t> Shiva Kumar (2003) </a:t>
            </a:r>
            <a:r>
              <a:rPr lang="en-US" i="1" dirty="0" smtClean="0"/>
              <a:t>Readings in Human Development, </a:t>
            </a:r>
            <a:r>
              <a:rPr lang="en-US" dirty="0" smtClean="0"/>
              <a:t>Oxford )(</a:t>
            </a:r>
            <a:r>
              <a:rPr lang="en-US" dirty="0" err="1" smtClean="0"/>
              <a:t>nomeadamente</a:t>
            </a:r>
            <a:r>
              <a:rPr lang="en-US" dirty="0" smtClean="0"/>
              <a:t>: </a:t>
            </a:r>
            <a:r>
              <a:rPr lang="en-US" dirty="0" err="1" smtClean="0"/>
              <a:t>A.Sen</a:t>
            </a:r>
            <a:r>
              <a:rPr lang="en-US" dirty="0" smtClean="0"/>
              <a:t>(1989) “Development as capability expansion”; Mahbub ul Haq (1995)”The Human Development paradigm”; A Sen (1997) “ Human capital and Human capability”)</a:t>
            </a:r>
            <a:endParaRPr lang="pt-PT" dirty="0" smtClean="0"/>
          </a:p>
          <a:p>
            <a:r>
              <a:rPr lang="en-US" dirty="0" smtClean="0"/>
              <a:t>Haq, Mahbub ul Haq (2008) “The Human Development paradigm in Secondi ,Giorgio (2008) Secondi ,Giorgio (2008) The Development </a:t>
            </a:r>
            <a:r>
              <a:rPr lang="en-US" dirty="0" err="1" smtClean="0"/>
              <a:t>Econmics</a:t>
            </a:r>
            <a:r>
              <a:rPr lang="en-US" dirty="0" smtClean="0"/>
              <a:t> Reader , London /</a:t>
            </a:r>
            <a:r>
              <a:rPr lang="en-US" dirty="0" err="1" smtClean="0"/>
              <a:t>NYork</a:t>
            </a:r>
            <a:r>
              <a:rPr lang="en-US" dirty="0" smtClean="0"/>
              <a:t> ,Routledge. </a:t>
            </a:r>
            <a:endParaRPr lang="pt-PT" dirty="0" smtClean="0"/>
          </a:p>
          <a:p>
            <a:r>
              <a:rPr lang="en-US" dirty="0" smtClean="0"/>
              <a:t>,</a:t>
            </a:r>
            <a:r>
              <a:rPr lang="en-US" dirty="0" err="1" smtClean="0"/>
              <a:t>pag</a:t>
            </a:r>
            <a:r>
              <a:rPr lang="en-US" dirty="0" smtClean="0"/>
              <a:t>  28 -33</a:t>
            </a:r>
            <a:endParaRPr lang="pt-PT" dirty="0" smtClean="0"/>
          </a:p>
          <a:p>
            <a:r>
              <a:rPr lang="pt-PT" dirty="0" smtClean="0"/>
              <a:t>Sen , A ( 2001) </a:t>
            </a:r>
            <a:r>
              <a:rPr lang="pt-PT" i="1" dirty="0" smtClean="0"/>
              <a:t>Development as freedom</a:t>
            </a:r>
            <a:r>
              <a:rPr lang="pt-PT" dirty="0" smtClean="0"/>
              <a:t> Oxf U press( existe  edição portuguesa)</a:t>
            </a:r>
          </a:p>
          <a:p>
            <a:r>
              <a:rPr lang="pt-PT" dirty="0" smtClean="0"/>
              <a:t>Sen , A (2009) The Idea of Justice, Allan Lane ED( existe  edição portuguesa)</a:t>
            </a:r>
          </a:p>
          <a:p>
            <a:endParaRPr lang="pt-PT" dirty="0" smtClean="0"/>
          </a:p>
          <a:p>
            <a:endParaRPr lang="pt-PT" dirty="0" smtClean="0"/>
          </a:p>
          <a:p>
            <a:endParaRPr lang="pt-P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extLst>
              <p:ext uri="{D42A27DB-BD31-4B8C-83A1-F6EECF244321}">
                <p14:modId xmlns:p14="http://schemas.microsoft.com/office/powerpoint/2010/main" val="3264276873"/>
              </p:ext>
            </p:extLst>
          </p:nvPr>
        </p:nvGraphicFramePr>
        <p:xfrm>
          <a:off x="360363" y="280988"/>
          <a:ext cx="7951787" cy="1393825"/>
        </p:xfrm>
        <a:graphic>
          <a:graphicData uri="http://schemas.openxmlformats.org/presentationml/2006/ole">
            <mc:AlternateContent xmlns:mc="http://schemas.openxmlformats.org/markup-compatibility/2006">
              <mc:Choice xmlns:v="urn:schemas-microsoft-com:vml" Requires="v">
                <p:oleObj spid="_x0000_s1037" name="Document" r:id="rId4" imgW="5476320" imgH="1005480" progId="Word.Document.12">
                  <p:link updateAutomatic="1"/>
                </p:oleObj>
              </mc:Choice>
              <mc:Fallback>
                <p:oleObj name="Document" r:id="rId4" imgW="5476320" imgH="1005480" progId="Word.Document.12">
                  <p:link updateAutomatic="1"/>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363" y="280988"/>
                        <a:ext cx="7951787" cy="1393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TextBox 5"/>
          <p:cNvSpPr txBox="1">
            <a:spLocks noChangeArrowheads="1"/>
          </p:cNvSpPr>
          <p:nvPr/>
        </p:nvSpPr>
        <p:spPr bwMode="auto">
          <a:xfrm>
            <a:off x="1382713" y="2058988"/>
            <a:ext cx="2032000" cy="584200"/>
          </a:xfrm>
          <a:prstGeom prst="rect">
            <a:avLst/>
          </a:prstGeom>
          <a:noFill/>
          <a:ln w="9525">
            <a:noFill/>
            <a:miter lim="800000"/>
            <a:headEnd/>
            <a:tailEnd/>
          </a:ln>
        </p:spPr>
        <p:txBody>
          <a:bodyPr wrap="none">
            <a:spAutoFit/>
          </a:bodyPr>
          <a:lstStyle/>
          <a:p>
            <a:r>
              <a:rPr lang="pt-PT" sz="3200" dirty="0"/>
              <a:t>				</a:t>
            </a:r>
          </a:p>
        </p:txBody>
      </p:sp>
      <p:sp>
        <p:nvSpPr>
          <p:cNvPr id="1028" name="Slide Number Placeholder 2"/>
          <p:cNvSpPr>
            <a:spLocks noGrp="1"/>
          </p:cNvSpPr>
          <p:nvPr>
            <p:ph type="sldNum" sz="quarter" idx="12"/>
          </p:nvPr>
        </p:nvSpPr>
        <p:spPr bwMode="auto">
          <a:noFill/>
          <a:ln>
            <a:miter lim="800000"/>
            <a:headEnd/>
            <a:tailEnd/>
          </a:ln>
        </p:spPr>
        <p:txBody>
          <a:bodyPr/>
          <a:lstStyle/>
          <a:p>
            <a:fld id="{B5C1B0A8-6BE3-4F9C-9E32-000605E2A970}" type="slidenum">
              <a:rPr lang="en-US" smtClean="0"/>
              <a:pPr/>
              <a:t>2</a:t>
            </a:fld>
            <a:endParaRPr lang="en-US" dirty="0" smtClean="0"/>
          </a:p>
        </p:txBody>
      </p:sp>
      <p:sp>
        <p:nvSpPr>
          <p:cNvPr id="6" name="TextBox 5"/>
          <p:cNvSpPr txBox="1"/>
          <p:nvPr/>
        </p:nvSpPr>
        <p:spPr>
          <a:xfrm>
            <a:off x="7885113" y="1981200"/>
            <a:ext cx="184150" cy="307975"/>
          </a:xfrm>
          <a:prstGeom prst="rect">
            <a:avLst/>
          </a:prstGeom>
          <a:noFill/>
        </p:spPr>
        <p:txBody>
          <a:bodyPr wrap="none">
            <a:spAutoFit/>
          </a:bodyPr>
          <a:lstStyle/>
          <a:p>
            <a:pPr>
              <a:defRPr/>
            </a:pPr>
            <a:endParaRPr lang="en-US" sz="1400" dirty="0">
              <a:solidFill>
                <a:schemeClr val="tx2">
                  <a:lumMod val="60000"/>
                  <a:lumOff val="40000"/>
                </a:schemeClr>
              </a:solidFill>
              <a:latin typeface="Calibri" charset="0"/>
              <a:ea typeface="ＭＳ Ｐゴシック" charset="0"/>
              <a:cs typeface="ＭＳ Ｐゴシック" charset="0"/>
            </a:endParaRPr>
          </a:p>
        </p:txBody>
      </p:sp>
      <p:sp>
        <p:nvSpPr>
          <p:cNvPr id="1030" name="Rectangle 7"/>
          <p:cNvSpPr>
            <a:spLocks noChangeArrowheads="1"/>
          </p:cNvSpPr>
          <p:nvPr/>
        </p:nvSpPr>
        <p:spPr bwMode="auto">
          <a:xfrm>
            <a:off x="1123950" y="3143250"/>
            <a:ext cx="5734050" cy="369888"/>
          </a:xfrm>
          <a:prstGeom prst="rect">
            <a:avLst/>
          </a:prstGeom>
          <a:noFill/>
          <a:ln w="9525">
            <a:noFill/>
            <a:miter lim="800000"/>
            <a:headEnd/>
            <a:tailEnd/>
          </a:ln>
        </p:spPr>
        <p:txBody>
          <a:bodyPr>
            <a:spAutoFit/>
          </a:bodyPr>
          <a:lstStyle/>
          <a:p>
            <a:r>
              <a:rPr lang="pt-PT" dirty="0">
                <a:latin typeface="Times New Roman" pitchFamily="18" charset="0"/>
                <a:cs typeface="Times New Roman" pitchFamily="18" charset="0"/>
              </a:rPr>
              <a:t>.</a:t>
            </a:r>
            <a:endParaRPr lang="pt-PT" sz="1600" dirty="0"/>
          </a:p>
        </p:txBody>
      </p:sp>
      <p:sp>
        <p:nvSpPr>
          <p:cNvPr id="1031" name="Rectangle 7"/>
          <p:cNvSpPr>
            <a:spLocks noChangeArrowheads="1"/>
          </p:cNvSpPr>
          <p:nvPr/>
        </p:nvSpPr>
        <p:spPr bwMode="auto">
          <a:xfrm>
            <a:off x="3787775" y="104775"/>
            <a:ext cx="1568450" cy="247650"/>
          </a:xfrm>
          <a:prstGeom prst="rect">
            <a:avLst/>
          </a:prstGeom>
          <a:noFill/>
          <a:ln w="9525">
            <a:noFill/>
            <a:miter lim="800000"/>
            <a:headEnd/>
            <a:tailEnd/>
          </a:ln>
        </p:spPr>
        <p:txBody>
          <a:bodyPr wrap="none" anchor="ctr">
            <a:spAutoFit/>
          </a:bodyPr>
          <a:lstStyle/>
          <a:p>
            <a:pPr indent="457200" algn="just" eaLnBrk="0" hangingPunct="0"/>
            <a:r>
              <a:rPr lang="pt-PT" sz="1000" dirty="0">
                <a:latin typeface="Times New Roman" pitchFamily="18" charset="0"/>
                <a:cs typeface="Times New Roman" pitchFamily="18" charset="0"/>
              </a:rPr>
              <a:t>		</a:t>
            </a:r>
            <a:endParaRPr lang="pt-PT" dirty="0"/>
          </a:p>
        </p:txBody>
      </p:sp>
      <p:sp>
        <p:nvSpPr>
          <p:cNvPr id="1032" name="Rectangle 7"/>
          <p:cNvSpPr>
            <a:spLocks noChangeArrowheads="1"/>
          </p:cNvSpPr>
          <p:nvPr/>
        </p:nvSpPr>
        <p:spPr bwMode="auto">
          <a:xfrm>
            <a:off x="590550" y="1628775"/>
            <a:ext cx="6267450" cy="7232749"/>
          </a:xfrm>
          <a:prstGeom prst="rect">
            <a:avLst/>
          </a:prstGeom>
          <a:noFill/>
          <a:ln w="9525">
            <a:noFill/>
            <a:miter lim="800000"/>
            <a:headEnd/>
            <a:tailEnd/>
          </a:ln>
        </p:spPr>
        <p:txBody>
          <a:bodyPr>
            <a:spAutoFit/>
          </a:bodyPr>
          <a:lstStyle/>
          <a:p>
            <a:pPr indent="457200" algn="just" eaLnBrk="0" hangingPunct="0">
              <a:defRPr/>
            </a:pPr>
            <a:r>
              <a:rPr lang="pt-PT" b="1" dirty="0" smtClean="0">
                <a:cs typeface="Times New Roman" pitchFamily="18" charset="0"/>
              </a:rPr>
              <a:t>3.5 O Paradigam de Desenvovlimento Humano :</a:t>
            </a:r>
            <a:r>
              <a:rPr lang="pt-PT" b="1" dirty="0" smtClean="0"/>
              <a:t>O consenso de New York . O PNUD e a operacionalização do pensamento de A.Sen (“capability approach</a:t>
            </a:r>
            <a:endParaRPr lang="pt-PT" b="1" dirty="0">
              <a:cs typeface="Times New Roman" pitchFamily="18" charset="0"/>
            </a:endParaRPr>
          </a:p>
          <a:p>
            <a:pPr indent="457200" algn="just" eaLnBrk="0" hangingPunct="0">
              <a:defRPr/>
            </a:pPr>
            <a:endParaRPr lang="pt-PT" b="1" dirty="0">
              <a:cs typeface="Times New Roman" pitchFamily="18" charset="0"/>
            </a:endParaRPr>
          </a:p>
          <a:p>
            <a:r>
              <a:rPr lang="pt-PT" b="1" dirty="0" smtClean="0">
                <a:solidFill>
                  <a:srgbClr val="002060"/>
                </a:solidFill>
              </a:rPr>
              <a:t>1 O Consenso de Nova York face ao Consenso de Washington </a:t>
            </a:r>
          </a:p>
          <a:p>
            <a:endParaRPr lang="pt-PT" b="1" dirty="0" smtClean="0">
              <a:solidFill>
                <a:srgbClr val="002060"/>
              </a:solidFill>
            </a:endParaRPr>
          </a:p>
          <a:p>
            <a:r>
              <a:rPr lang="pt-PT" b="1" dirty="0" smtClean="0">
                <a:solidFill>
                  <a:srgbClr val="002060"/>
                </a:solidFill>
              </a:rPr>
              <a:t>2-A contribuição de A. Sen  e </a:t>
            </a:r>
            <a:r>
              <a:rPr lang="pt-PT" altLang="zh-CN" b="1" dirty="0" smtClean="0">
                <a:solidFill>
                  <a:srgbClr val="002060"/>
                </a:solidFill>
                <a:latin typeface="Times New Roman" pitchFamily="18" charset="0"/>
                <a:ea typeface="SimSun" pitchFamily="2" charset="-122"/>
                <a:cs typeface="Times New Roman" pitchFamily="18" charset="0"/>
              </a:rPr>
              <a:t>Mahbub Ul Haq</a:t>
            </a:r>
          </a:p>
          <a:p>
            <a:endParaRPr lang="pt-PT" b="1" dirty="0" smtClean="0">
              <a:solidFill>
                <a:schemeClr val="tx2"/>
              </a:solidFill>
            </a:endParaRPr>
          </a:p>
          <a:p>
            <a:r>
              <a:rPr lang="pt-PT" b="1" dirty="0" smtClean="0">
                <a:solidFill>
                  <a:schemeClr val="tx2"/>
                </a:solidFill>
              </a:rPr>
              <a:t>3 Fundamentos  filosóficos conceptuais</a:t>
            </a:r>
          </a:p>
          <a:p>
            <a:endParaRPr lang="pt-PT" b="1" dirty="0" smtClean="0">
              <a:solidFill>
                <a:schemeClr val="tx2"/>
              </a:solidFill>
            </a:endParaRPr>
          </a:p>
          <a:p>
            <a:r>
              <a:rPr lang="pt-PT" b="1" dirty="0" smtClean="0">
                <a:solidFill>
                  <a:schemeClr val="tx2"/>
                </a:solidFill>
              </a:rPr>
              <a:t>4A medida do Desenvolvimento Hum</a:t>
            </a:r>
            <a:r>
              <a:rPr lang="pt-PT" b="1" dirty="0" smtClean="0">
                <a:solidFill>
                  <a:schemeClr val="accent1"/>
                </a:solidFill>
              </a:rPr>
              <a:t>ano</a:t>
            </a:r>
          </a:p>
          <a:p>
            <a:endParaRPr lang="pt-PT" b="1" dirty="0" smtClean="0">
              <a:solidFill>
                <a:schemeClr val="accent1"/>
              </a:solidFill>
            </a:endParaRPr>
          </a:p>
          <a:p>
            <a:r>
              <a:rPr lang="pt-PT" b="1" dirty="0" smtClean="0">
                <a:solidFill>
                  <a:schemeClr val="accent1"/>
                </a:solidFill>
              </a:rPr>
              <a:t>5</a:t>
            </a:r>
            <a:r>
              <a:rPr lang="pt-PT" b="1" dirty="0" smtClean="0">
                <a:solidFill>
                  <a:schemeClr val="tx2"/>
                </a:solidFill>
              </a:rPr>
              <a:t> Políticas para a o DH</a:t>
            </a:r>
            <a:br>
              <a:rPr lang="pt-PT" b="1" dirty="0" smtClean="0">
                <a:solidFill>
                  <a:schemeClr val="tx2"/>
                </a:solidFill>
              </a:rPr>
            </a:br>
            <a:endParaRPr lang="pt-PT" b="1" dirty="0" smtClean="0">
              <a:solidFill>
                <a:schemeClr val="tx2"/>
              </a:solidFill>
            </a:endParaRPr>
          </a:p>
          <a:p>
            <a:pPr indent="457200" algn="just" eaLnBrk="0" hangingPunct="0">
              <a:defRPr/>
            </a:pPr>
            <a:endParaRPr lang="pt-PT" b="1" dirty="0">
              <a:cs typeface="Times New Roman" pitchFamily="18" charset="0"/>
            </a:endParaRPr>
          </a:p>
          <a:p>
            <a:pPr>
              <a:defRPr/>
            </a:pPr>
            <a:endParaRPr lang="pt-PT" sz="1200" dirty="0">
              <a:solidFill>
                <a:srgbClr val="00B0F0"/>
              </a:solidFill>
              <a:cs typeface="Times New Roman" pitchFamily="18" charset="0"/>
            </a:endParaRPr>
          </a:p>
          <a:p>
            <a:pPr indent="457200" algn="just" eaLnBrk="0" hangingPunct="0">
              <a:defRPr/>
            </a:pPr>
            <a:endParaRPr lang="pt-PT" sz="1200" dirty="0">
              <a:cs typeface="Times New Roman" pitchFamily="18" charset="0"/>
            </a:endParaRPr>
          </a:p>
          <a:p>
            <a:pPr indent="457200" algn="just" eaLnBrk="0" hangingPunct="0">
              <a:defRPr/>
            </a:pPr>
            <a:r>
              <a:rPr lang="pt-PT" sz="1200" dirty="0">
                <a:cs typeface="Times New Roman" pitchFamily="18" charset="0"/>
              </a:rPr>
              <a:t> </a:t>
            </a:r>
          </a:p>
          <a:p>
            <a:pPr indent="457200" algn="just" eaLnBrk="0" hangingPunct="0">
              <a:defRPr/>
            </a:pPr>
            <a:r>
              <a:rPr lang="pt-PT" sz="1200" dirty="0">
                <a:cs typeface="Times New Roman" pitchFamily="18" charset="0"/>
              </a:rPr>
              <a:t> </a:t>
            </a:r>
          </a:p>
          <a:p>
            <a:pPr indent="457200" algn="just" eaLnBrk="0" hangingPunct="0">
              <a:buFontTx/>
              <a:buAutoNum type="alphaUcParenR" startAt="3"/>
              <a:defRPr/>
            </a:pPr>
            <a:endParaRPr lang="pt-PT" sz="1400" b="1" dirty="0">
              <a:cs typeface="Times New Roman" pitchFamily="18" charset="0"/>
            </a:endParaRPr>
          </a:p>
          <a:p>
            <a:pPr indent="457200" algn="just" eaLnBrk="0" hangingPunct="0">
              <a:buFontTx/>
              <a:buAutoNum type="alphaUcParenR" startAt="3"/>
              <a:defRPr/>
            </a:pPr>
            <a:endParaRPr lang="pt-PT" sz="1400" b="1" dirty="0">
              <a:cs typeface="Times New Roman" pitchFamily="18" charset="0"/>
            </a:endParaRPr>
          </a:p>
          <a:p>
            <a:pPr indent="457200" algn="just" eaLnBrk="0" hangingPunct="0">
              <a:buFontTx/>
              <a:buAutoNum type="alphaUcParenR" startAt="3"/>
              <a:defRPr/>
            </a:pPr>
            <a:endParaRPr lang="pt-PT" sz="1400" b="1" dirty="0">
              <a:cs typeface="Times New Roman" pitchFamily="18" charset="0"/>
            </a:endParaRPr>
          </a:p>
          <a:p>
            <a:pPr indent="457200" algn="just" eaLnBrk="0" hangingPunct="0">
              <a:defRPr/>
            </a:pPr>
            <a:endParaRPr lang="pt-PT" sz="1400" b="1" dirty="0">
              <a:cs typeface="Times New Roman" pitchFamily="18" charset="0"/>
            </a:endParaRPr>
          </a:p>
          <a:p>
            <a:pPr indent="457200" algn="just" eaLnBrk="0" hangingPunct="0">
              <a:defRPr/>
            </a:pPr>
            <a:endParaRPr lang="pt-PT" b="1" dirty="0">
              <a:cs typeface="Times New Roman" pitchFamily="18" charset="0"/>
            </a:endParaRPr>
          </a:p>
          <a:p>
            <a:pPr indent="457200" algn="just" eaLnBrk="0" hangingPunct="0">
              <a:defRPr/>
            </a:pPr>
            <a:endParaRPr lang="pt-PT" b="1" dirty="0">
              <a:cs typeface="Times New Roman" pitchFamily="18" charset="0"/>
            </a:endParaRPr>
          </a:p>
          <a:p>
            <a:pPr indent="457200" algn="just" eaLnBrk="0" hangingPunct="0">
              <a:defRPr/>
            </a:pPr>
            <a:endParaRPr lang="pt-PT" dirty="0"/>
          </a:p>
          <a:p>
            <a:pPr indent="457200" algn="just" eaLnBrk="0" hangingPunct="0">
              <a:defRPr/>
            </a:pPr>
            <a:endParaRPr lang="pt-PT" b="1" dirty="0">
              <a:cs typeface="Times New Roman" pitchFamily="18" charset="0"/>
            </a:endParaRPr>
          </a:p>
          <a:p>
            <a:pPr indent="457200" algn="just" eaLnBrk="0" hangingPunct="0">
              <a:defRPr/>
            </a:pPr>
            <a:endParaRPr lang="pt-PT" b="1" dirty="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normAutofit/>
          </a:bodyPr>
          <a:lstStyle/>
          <a:p>
            <a:r>
              <a:rPr lang="pt-PT" sz="2400" b="1" dirty="0" smtClean="0">
                <a:solidFill>
                  <a:srgbClr val="002060"/>
                </a:solidFill>
              </a:rPr>
              <a:t>1 O Consenso de Nova York face ao Consenso de Washington </a:t>
            </a:r>
            <a:r>
              <a:rPr lang="pt-PT" sz="2400" dirty="0" smtClean="0">
                <a:solidFill>
                  <a:srgbClr val="002060"/>
                </a:solidFill>
              </a:rPr>
              <a:t>:</a:t>
            </a:r>
            <a:br>
              <a:rPr lang="pt-PT" sz="2400" dirty="0" smtClean="0">
                <a:solidFill>
                  <a:srgbClr val="002060"/>
                </a:solidFill>
              </a:rPr>
            </a:br>
            <a:endParaRPr lang="pt-PT" sz="2400" dirty="0">
              <a:solidFill>
                <a:srgbClr val="002060"/>
              </a:solidFill>
            </a:endParaRPr>
          </a:p>
        </p:txBody>
      </p:sp>
      <p:sp>
        <p:nvSpPr>
          <p:cNvPr id="3" name="Content Placeholder 2"/>
          <p:cNvSpPr>
            <a:spLocks noGrp="1"/>
          </p:cNvSpPr>
          <p:nvPr>
            <p:ph idx="1"/>
          </p:nvPr>
        </p:nvSpPr>
        <p:spPr>
          <a:xfrm>
            <a:off x="500034" y="1071546"/>
            <a:ext cx="8143932" cy="5643602"/>
          </a:xfrm>
        </p:spPr>
        <p:txBody>
          <a:bodyPr>
            <a:normAutofit fontScale="25000" lnSpcReduction="20000"/>
          </a:bodyPr>
          <a:lstStyle/>
          <a:p>
            <a:pPr>
              <a:buNone/>
            </a:pPr>
            <a:r>
              <a:rPr lang="pt-PT" sz="8000" b="1" dirty="0" smtClean="0"/>
              <a:t>O </a:t>
            </a:r>
            <a:r>
              <a:rPr lang="pt-PT" sz="8000" b="1" dirty="0"/>
              <a:t>PNUD </a:t>
            </a:r>
            <a:r>
              <a:rPr lang="pt-PT" sz="8000" dirty="0" smtClean="0"/>
              <a:t>a </a:t>
            </a:r>
            <a:r>
              <a:rPr lang="pt-PT" sz="8000" dirty="0"/>
              <a:t>operacionalização do pensamento de Amartya Sen  e </a:t>
            </a:r>
            <a:r>
              <a:rPr lang="pt-PT" sz="8000" dirty="0" smtClean="0"/>
              <a:t>de Mahbub </a:t>
            </a:r>
            <a:r>
              <a:rPr lang="pt-PT" sz="8000" dirty="0"/>
              <a:t>ul Haq </a:t>
            </a:r>
            <a:r>
              <a:rPr lang="pt-PT" sz="8000" dirty="0" smtClean="0"/>
              <a:t> sobre </a:t>
            </a:r>
            <a:r>
              <a:rPr lang="pt-PT" sz="8000" dirty="0"/>
              <a:t>o </a:t>
            </a:r>
            <a:r>
              <a:rPr lang="pt-PT" sz="8000" dirty="0" smtClean="0"/>
              <a:t>desenvolvimento</a:t>
            </a:r>
            <a:r>
              <a:rPr lang="pt-PT" sz="8000" dirty="0"/>
              <a:t> </a:t>
            </a:r>
            <a:r>
              <a:rPr lang="pt-PT" sz="8000" dirty="0" smtClean="0"/>
              <a:t>:  </a:t>
            </a:r>
            <a:r>
              <a:rPr lang="pt-PT" sz="8000" b="1" dirty="0" smtClean="0"/>
              <a:t>Os  Relatórios de Desenvolvimento Humano </a:t>
            </a:r>
            <a:r>
              <a:rPr lang="pt-PT" sz="8000" dirty="0" smtClean="0"/>
              <a:t>( 1990-2013) </a:t>
            </a:r>
            <a:endParaRPr lang="pt-PT" sz="8000" dirty="0"/>
          </a:p>
          <a:p>
            <a:pPr>
              <a:buNone/>
            </a:pPr>
            <a:endParaRPr lang="pt-PT" sz="8000" b="1" dirty="0" smtClean="0"/>
          </a:p>
          <a:p>
            <a:pPr>
              <a:buNone/>
            </a:pPr>
            <a:r>
              <a:rPr lang="pt-PT" sz="8000" b="1" dirty="0" smtClean="0"/>
              <a:t>O contexto “emergência “do paradigma do DH  </a:t>
            </a:r>
            <a:r>
              <a:rPr lang="pt-PT" sz="8000" dirty="0" smtClean="0"/>
              <a:t>– </a:t>
            </a:r>
            <a:r>
              <a:rPr lang="pt-PT" sz="7200" dirty="0" smtClean="0"/>
              <a:t>Problematizar o desenvolvimento em 1990 : quadro geop/ balanço de uma década de implementação da  nova política de desenvolvimento( FMI/BM…): PEAE no PVD…..</a:t>
            </a:r>
            <a:endParaRPr lang="pt-PT" sz="7200" b="1" dirty="0" smtClean="0"/>
          </a:p>
          <a:p>
            <a:pPr>
              <a:buNone/>
            </a:pPr>
            <a:endParaRPr lang="pt-PT" sz="5000" b="1" dirty="0"/>
          </a:p>
          <a:p>
            <a:pPr>
              <a:buNone/>
            </a:pPr>
            <a:r>
              <a:rPr lang="pt-PT" sz="8000" b="1" dirty="0" smtClean="0"/>
              <a:t>RDH </a:t>
            </a:r>
            <a:r>
              <a:rPr lang="pt-PT" sz="7200" b="1" dirty="0" smtClean="0"/>
              <a:t>1990</a:t>
            </a:r>
            <a:r>
              <a:rPr lang="pt-PT" sz="7200" dirty="0" smtClean="0"/>
              <a:t>-</a:t>
            </a:r>
            <a:r>
              <a:rPr lang="pt-PT" sz="8000" dirty="0" smtClean="0"/>
              <a:t>  </a:t>
            </a:r>
            <a:r>
              <a:rPr lang="pt-PT" sz="8000" b="1" dirty="0" smtClean="0"/>
              <a:t>Conceito e Medida </a:t>
            </a:r>
            <a:r>
              <a:rPr lang="pt-PT" sz="8000" dirty="0" smtClean="0"/>
              <a:t>do Desenvolvimento Humano ( Director projecto Mahbub ul Haq) –Mas conceito DH é mais amplo do que o IDH</a:t>
            </a:r>
          </a:p>
          <a:p>
            <a:pPr>
              <a:buNone/>
            </a:pPr>
            <a:r>
              <a:rPr lang="pt-PT" sz="8000" dirty="0" smtClean="0"/>
              <a:t>	</a:t>
            </a:r>
            <a:r>
              <a:rPr lang="pt-PT" sz="7200" b="1" dirty="0" smtClean="0"/>
              <a:t> Conceito : </a:t>
            </a:r>
            <a:r>
              <a:rPr lang="pt-PT" sz="6400" b="1" dirty="0" smtClean="0"/>
              <a:t>DH enqunto remoção dos obstáculos a uma vida digna</a:t>
            </a:r>
            <a:endParaRPr lang="pt-PT" sz="6400" b="1" dirty="0"/>
          </a:p>
          <a:p>
            <a:pPr>
              <a:buNone/>
            </a:pPr>
            <a:r>
              <a:rPr lang="pt-PT" sz="8000" dirty="0" smtClean="0"/>
              <a:t>		</a:t>
            </a:r>
            <a:r>
              <a:rPr lang="pt-PT" sz="6400" dirty="0" smtClean="0"/>
              <a:t>O DH como processo de </a:t>
            </a:r>
            <a:r>
              <a:rPr lang="pt-PT" sz="6400" b="1" dirty="0" smtClean="0"/>
              <a:t>alargamento das escolhas  dos indivíduos</a:t>
            </a:r>
            <a:r>
              <a:rPr lang="pt-PT" sz="6400" dirty="0" smtClean="0"/>
              <a:t> (people choices/associada a uma liberdade intrínseca), apresenta </a:t>
            </a:r>
            <a:r>
              <a:rPr lang="pt-PT" sz="6400" b="1" dirty="0" smtClean="0"/>
              <a:t>duas faces:</a:t>
            </a:r>
          </a:p>
          <a:p>
            <a:pPr>
              <a:buNone/>
            </a:pPr>
            <a:r>
              <a:rPr lang="pt-PT" sz="6400" dirty="0"/>
              <a:t>	</a:t>
            </a:r>
            <a:r>
              <a:rPr lang="pt-PT" sz="6400" dirty="0" smtClean="0"/>
              <a:t>	1- a formação das “</a:t>
            </a:r>
            <a:r>
              <a:rPr lang="pt-PT" sz="6400" b="1" dirty="0" smtClean="0"/>
              <a:t>capability “</a:t>
            </a:r>
            <a:r>
              <a:rPr lang="pt-PT" sz="6400" dirty="0" smtClean="0"/>
              <a:t>( capacidades e possibilidades/ </a:t>
            </a:r>
            <a:r>
              <a:rPr lang="pt-PT" sz="6400" b="1" dirty="0" smtClean="0"/>
              <a:t>potencialidades</a:t>
            </a:r>
            <a:r>
              <a:rPr lang="pt-PT" sz="6400" dirty="0" smtClean="0"/>
              <a:t>/  tais como 	melhorias  na saúde, saber e competencias, nivel de vida  )</a:t>
            </a:r>
            <a:r>
              <a:rPr lang="pt-PT" sz="6400" b="1" dirty="0" smtClean="0"/>
              <a:t>/”Possibilidades reais de escolha social</a:t>
            </a:r>
            <a:r>
              <a:rPr lang="pt-PT" sz="6400" dirty="0" smtClean="0"/>
              <a:t>” : nivel de satisfação das necessidades  humanas compatíveis com a existência  enquanto Homem/ mulher 	</a:t>
            </a:r>
          </a:p>
          <a:p>
            <a:pPr>
              <a:buNone/>
            </a:pPr>
            <a:r>
              <a:rPr lang="pt-PT" sz="6400" dirty="0"/>
              <a:t>	</a:t>
            </a:r>
            <a:r>
              <a:rPr lang="pt-PT" sz="6400" dirty="0" smtClean="0"/>
              <a:t>	2-E  o uso que os indivíduos fazem das suas capabilidade / “Capability “  ligada à 		liberdade ( laser, produtivo, act políticas, socias e culturais )</a:t>
            </a:r>
            <a:endParaRPr lang="pt-PT" sz="6400" dirty="0"/>
          </a:p>
          <a:p>
            <a:pPr>
              <a:buNone/>
            </a:pPr>
            <a:r>
              <a:rPr lang="pt-PT" sz="6400" dirty="0" smtClean="0"/>
              <a:t>	</a:t>
            </a:r>
            <a:r>
              <a:rPr lang="pt-PT" sz="7200" b="1" dirty="0" smtClean="0"/>
              <a:t>Medida do DH</a:t>
            </a:r>
            <a:r>
              <a:rPr lang="pt-PT" sz="6400" dirty="0" smtClean="0"/>
              <a:t>: do PIB/ hab ( avalição tradicional do nível de vida) ao   IDH : Indicador económico e social ( avaliação a partir de três Capabilities: ter saude, ter educação, ter rendimento) </a:t>
            </a:r>
          </a:p>
          <a:p>
            <a:pPr>
              <a:buNone/>
            </a:pPr>
            <a:endParaRPr lang="pt-PT" sz="6200" dirty="0"/>
          </a:p>
          <a:p>
            <a:pPr>
              <a:buNone/>
            </a:pPr>
            <a:endParaRPr lang="pt-PT" sz="6200" dirty="0" smtClean="0"/>
          </a:p>
          <a:p>
            <a:pPr>
              <a:buNone/>
            </a:pPr>
            <a:endParaRPr lang="pt-PT" sz="6200" dirty="0"/>
          </a:p>
          <a:p>
            <a:pPr>
              <a:buNone/>
            </a:pPr>
            <a:endParaRPr lang="pt-PT" sz="6200" dirty="0" smtClean="0"/>
          </a:p>
          <a:p>
            <a:pPr>
              <a:buNone/>
            </a:pPr>
            <a:endParaRPr lang="pt-PT" sz="6200" dirty="0"/>
          </a:p>
          <a:p>
            <a:pPr>
              <a:buNone/>
            </a:pPr>
            <a:endParaRPr lang="pt-PT" sz="2000" dirty="0" smtClean="0"/>
          </a:p>
          <a:p>
            <a:pPr>
              <a:buNone/>
            </a:pPr>
            <a:endParaRPr lang="pt-PT" sz="2000" dirty="0"/>
          </a:p>
          <a:p>
            <a:pPr>
              <a:buNone/>
            </a:pPr>
            <a:endParaRPr lang="pt-PT" sz="2000" dirty="0" smtClean="0"/>
          </a:p>
          <a:p>
            <a:pPr>
              <a:buNone/>
            </a:pPr>
            <a:endParaRPr lang="pt-PT" sz="2000" dirty="0"/>
          </a:p>
          <a:p>
            <a:pPr>
              <a:buNone/>
            </a:pPr>
            <a:endParaRPr lang="pt-PT" sz="2000" dirty="0" smtClean="0"/>
          </a:p>
          <a:p>
            <a:pPr>
              <a:buNone/>
            </a:pPr>
            <a:endParaRPr lang="pt-PT" sz="2000" dirty="0" smtClean="0"/>
          </a:p>
          <a:p>
            <a:pPr>
              <a:buNone/>
            </a:pPr>
            <a:r>
              <a:rPr lang="pt-PT" sz="2000" dirty="0"/>
              <a:t>	</a:t>
            </a:r>
            <a:r>
              <a:rPr lang="pt-PT" sz="2000" dirty="0" smtClean="0"/>
              <a:t>		</a:t>
            </a:r>
          </a:p>
          <a:p>
            <a:pPr>
              <a:buNone/>
            </a:pPr>
            <a:endParaRPr lang="pt-PT" sz="2000" dirty="0"/>
          </a:p>
          <a:p>
            <a:pPr>
              <a:buNone/>
            </a:pPr>
            <a:endParaRPr lang="pt-PT" sz="2000" dirty="0" smtClean="0"/>
          </a:p>
          <a:p>
            <a:pPr>
              <a:buNone/>
            </a:pPr>
            <a:endParaRPr lang="pt-PT" sz="2000" dirty="0" smtClean="0"/>
          </a:p>
          <a:p>
            <a:pPr>
              <a:buNone/>
            </a:pPr>
            <a:endParaRPr lang="pt-PT" dirty="0"/>
          </a:p>
          <a:p>
            <a:pPr>
              <a:buNone/>
            </a:pPr>
            <a:endParaRPr lang="pt-PT" dirty="0" smtClean="0"/>
          </a:p>
          <a:p>
            <a:pPr>
              <a:buNone/>
            </a:pPr>
            <a:endParaRPr lang="pt-PT" dirty="0"/>
          </a:p>
          <a:p>
            <a:pPr>
              <a:buNone/>
            </a:pPr>
            <a:endParaRPr lang="pt-PT" dirty="0" smtClean="0"/>
          </a:p>
          <a:p>
            <a:pPr>
              <a:buNone/>
            </a:pPr>
            <a:endParaRPr lang="pt-PT" dirty="0"/>
          </a:p>
          <a:p>
            <a:pPr>
              <a:buNone/>
            </a:pPr>
            <a:endParaRPr lang="pt-PT" dirty="0" smtClean="0"/>
          </a:p>
          <a:p>
            <a:pPr>
              <a:buNone/>
            </a:pPr>
            <a:endParaRPr lang="pt-PT" dirty="0"/>
          </a:p>
          <a:p>
            <a:endParaRPr lang="pt-P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400" b="1" dirty="0" smtClean="0">
                <a:solidFill>
                  <a:srgbClr val="002060"/>
                </a:solidFill>
              </a:rPr>
              <a:t>2- A contribuição de A. Sen  e </a:t>
            </a:r>
            <a:r>
              <a:rPr lang="pt-PT" altLang="zh-CN" sz="2400" b="1" dirty="0" smtClean="0">
                <a:solidFill>
                  <a:srgbClr val="002060"/>
                </a:solidFill>
                <a:ea typeface="SimSun" pitchFamily="2" charset="-122"/>
                <a:cs typeface="Times New Roman" pitchFamily="18" charset="0"/>
              </a:rPr>
              <a:t>Mahbub Ul Haq</a:t>
            </a:r>
            <a:endParaRPr lang="pt-PT" sz="2400" dirty="0">
              <a:solidFill>
                <a:srgbClr val="002060"/>
              </a:solidFill>
            </a:endParaRPr>
          </a:p>
        </p:txBody>
      </p:sp>
      <p:sp>
        <p:nvSpPr>
          <p:cNvPr id="3" name="Content Placeholder 2"/>
          <p:cNvSpPr>
            <a:spLocks noGrp="1"/>
          </p:cNvSpPr>
          <p:nvPr>
            <p:ph idx="1"/>
          </p:nvPr>
        </p:nvSpPr>
        <p:spPr>
          <a:xfrm>
            <a:off x="428596" y="1214422"/>
            <a:ext cx="8258204" cy="4911741"/>
          </a:xfrm>
        </p:spPr>
        <p:txBody>
          <a:bodyPr>
            <a:normAutofit fontScale="92500"/>
          </a:bodyPr>
          <a:lstStyle/>
          <a:p>
            <a:r>
              <a:rPr lang="pt-PT" sz="1800" b="1" dirty="0" smtClean="0">
                <a:solidFill>
                  <a:schemeClr val="accent1"/>
                </a:solidFill>
              </a:rPr>
              <a:t>Amartya Sen  ( Prof Cambridge, Harvard- contribuição para o debate  no domínio da socio eco em torno do bem estar, qualidade vida e Pobreza ) </a:t>
            </a:r>
          </a:p>
          <a:p>
            <a:r>
              <a:rPr lang="pt-PT" sz="1800" dirty="0" smtClean="0"/>
              <a:t>1933-nascimento India Britânica( Bengala)</a:t>
            </a:r>
          </a:p>
          <a:p>
            <a:r>
              <a:rPr lang="pt-PT" sz="1800" dirty="0" smtClean="0"/>
              <a:t>1943- testemunha da  grande fome na cidade de Calcuta  ( Bengala) </a:t>
            </a:r>
          </a:p>
          <a:p>
            <a:r>
              <a:rPr lang="pt-PT" sz="1800" dirty="0" smtClean="0"/>
              <a:t>Estudos de economia e Filosofia na U Calcuta e em Cambridge ( Colega de M. U.Haq)</a:t>
            </a:r>
          </a:p>
          <a:p>
            <a:r>
              <a:rPr lang="pt-PT" sz="1800" dirty="0" smtClean="0"/>
              <a:t>.1970 publica </a:t>
            </a:r>
            <a:r>
              <a:rPr lang="pt-PT" sz="1800" b="1" i="1" dirty="0" smtClean="0">
                <a:solidFill>
                  <a:schemeClr val="accent1"/>
                </a:solidFill>
              </a:rPr>
              <a:t>Collective Choice and social Welfare</a:t>
            </a:r>
            <a:r>
              <a:rPr lang="pt-PT" sz="1800" dirty="0" smtClean="0"/>
              <a:t>. Crítica o teorema de Kenneth Arrow (Nobel 1972) consagrado na sua obra dos anos 50 </a:t>
            </a:r>
            <a:r>
              <a:rPr lang="pt-PT" sz="1800" i="1" dirty="0" smtClean="0"/>
              <a:t>“Collective Choice and Individual preferences”,</a:t>
            </a:r>
            <a:r>
              <a:rPr lang="pt-PT" sz="1800" dirty="0" smtClean="0"/>
              <a:t> que   postula a  impossiblidade das decisões colectivas responderem aos desejos individuais. Sen integra elementos de </a:t>
            </a:r>
            <a:r>
              <a:rPr lang="pt-PT" sz="1800" b="1" dirty="0" smtClean="0"/>
              <a:t>Ética ou justiça social </a:t>
            </a:r>
            <a:r>
              <a:rPr lang="pt-PT" sz="1800" dirty="0" smtClean="0"/>
              <a:t>na Teoria da Collective Choice </a:t>
            </a:r>
          </a:p>
          <a:p>
            <a:r>
              <a:rPr lang="pt-PT" sz="1800" dirty="0" smtClean="0"/>
              <a:t>1977 Publicação do primeiro trabalho sobre a origem das Fomes. ( a partir do exemplo da grande fome de Bengala (1943 ) -  1,5/ 3 milhões de mortos</a:t>
            </a:r>
          </a:p>
          <a:p>
            <a:pPr lvl="0"/>
            <a:r>
              <a:rPr lang="pt-PT" sz="1800" dirty="0" smtClean="0"/>
              <a:t>1981- publica reflexão integradora entitulada :</a:t>
            </a:r>
            <a:r>
              <a:rPr lang="pt-PT" sz="1800" b="1" i="1" dirty="0" smtClean="0">
                <a:solidFill>
                  <a:schemeClr val="accent1"/>
                </a:solidFill>
              </a:rPr>
              <a:t>Poverty and Famines: an essay on entitlement and deprivation</a:t>
            </a:r>
            <a:r>
              <a:rPr lang="pt-PT" sz="1800" i="1" dirty="0" smtClean="0">
                <a:solidFill>
                  <a:schemeClr val="accent1"/>
                </a:solidFill>
              </a:rPr>
              <a:t>( </a:t>
            </a:r>
            <a:r>
              <a:rPr lang="pt-PT" sz="1800" i="1" dirty="0" smtClean="0"/>
              <a:t>sem dúvida o seu livro mais célebre): propõe análise detalhada de </a:t>
            </a:r>
            <a:r>
              <a:rPr lang="pt-PT" sz="1800" b="1" i="1" dirty="0" smtClean="0"/>
              <a:t>4 grandes fome</a:t>
            </a:r>
            <a:r>
              <a:rPr lang="pt-PT" sz="1800" i="1" dirty="0" smtClean="0"/>
              <a:t>s( Bengala 1943, Etiópia 72 e 74, Sahel entre 1968-73 e Bangladesh 1974) (in  Dargon ( 2006) e sobretudo uma </a:t>
            </a:r>
            <a:r>
              <a:rPr lang="pt-PT" sz="1800" b="1" i="1" dirty="0" smtClean="0"/>
              <a:t>reflexão sobre os </a:t>
            </a:r>
          </a:p>
          <a:p>
            <a:pPr lvl="0"/>
            <a:r>
              <a:rPr lang="pt-PT" sz="1800" b="1" i="1" dirty="0" smtClean="0"/>
              <a:t>critérios de pobreza </a:t>
            </a:r>
            <a:r>
              <a:rPr lang="pt-PT" sz="1800" i="1"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fontScale="90000"/>
          </a:bodyPr>
          <a:lstStyle/>
          <a:p>
            <a:pPr lvl="0"/>
            <a:r>
              <a:rPr lang="pt-PT" altLang="zh-CN" dirty="0" smtClean="0">
                <a:latin typeface="Arial" pitchFamily="34" charset="0"/>
                <a:cs typeface="Arial" pitchFamily="34" charset="0"/>
              </a:rPr>
              <a:t/>
            </a:r>
            <a:br>
              <a:rPr lang="pt-PT" altLang="zh-CN" dirty="0" smtClean="0">
                <a:latin typeface="Arial" pitchFamily="34" charset="0"/>
                <a:cs typeface="Arial" pitchFamily="34" charset="0"/>
              </a:rPr>
            </a:br>
            <a:endParaRPr lang="pt-PT" dirty="0"/>
          </a:p>
        </p:txBody>
      </p:sp>
      <p:sp>
        <p:nvSpPr>
          <p:cNvPr id="3" name="Content Placeholder 2"/>
          <p:cNvSpPr>
            <a:spLocks noGrp="1"/>
          </p:cNvSpPr>
          <p:nvPr>
            <p:ph idx="1"/>
          </p:nvPr>
        </p:nvSpPr>
        <p:spPr>
          <a:xfrm>
            <a:off x="428596" y="285728"/>
            <a:ext cx="8358246" cy="6572272"/>
          </a:xfrm>
          <a:ln>
            <a:solidFill>
              <a:schemeClr val="accent1"/>
            </a:solidFill>
          </a:ln>
        </p:spPr>
        <p:txBody>
          <a:bodyPr>
            <a:noAutofit/>
          </a:bodyPr>
          <a:lstStyle/>
          <a:p>
            <a:pPr lvl="0">
              <a:buNone/>
            </a:pPr>
            <a:r>
              <a:rPr lang="pt-PT" sz="1800" b="1" dirty="0" smtClean="0"/>
              <a:t>Origem da  fome  </a:t>
            </a:r>
            <a:r>
              <a:rPr lang="pt-PT" sz="1800" dirty="0" smtClean="0"/>
              <a:t>associada</a:t>
            </a:r>
            <a:r>
              <a:rPr lang="pt-PT" sz="1800" b="1" dirty="0" smtClean="0"/>
              <a:t> </a:t>
            </a:r>
            <a:r>
              <a:rPr lang="pt-PT" sz="1800" dirty="0" smtClean="0"/>
              <a:t>à</a:t>
            </a:r>
            <a:r>
              <a:rPr lang="pt-PT" sz="1800" b="1" dirty="0" smtClean="0"/>
              <a:t> </a:t>
            </a:r>
            <a:r>
              <a:rPr lang="pt-PT" sz="1800" dirty="0" smtClean="0"/>
              <a:t> </a:t>
            </a:r>
            <a:r>
              <a:rPr lang="pt-PT" sz="1800" i="1" dirty="0" smtClean="0"/>
              <a:t>restrição de capacidade de acesso ( </a:t>
            </a:r>
            <a:r>
              <a:rPr lang="pt-PT" sz="1800" b="1" i="1" dirty="0" smtClean="0"/>
              <a:t>“entitlements</a:t>
            </a:r>
            <a:r>
              <a:rPr lang="pt-PT" sz="1800" i="1" dirty="0" smtClean="0"/>
              <a:t>”/ Direitos) </a:t>
            </a:r>
            <a:r>
              <a:rPr lang="pt-PT" sz="1800" dirty="0" smtClean="0"/>
              <a:t>da população aos mercados de bens alimentares e não á falta de alimentos. </a:t>
            </a:r>
            <a:r>
              <a:rPr lang="pt-PT" sz="1800" b="1" dirty="0" smtClean="0"/>
              <a:t>Sublinha o papel do espaço público </a:t>
            </a:r>
            <a:r>
              <a:rPr lang="pt-PT" sz="1800" dirty="0" smtClean="0"/>
              <a:t>na </a:t>
            </a:r>
            <a:r>
              <a:rPr lang="pt-PT" sz="1800" b="1" dirty="0" smtClean="0"/>
              <a:t>prevenção de catástrofes </a:t>
            </a:r>
            <a:r>
              <a:rPr lang="pt-PT" sz="1800" dirty="0" smtClean="0"/>
              <a:t>desta natureza </a:t>
            </a:r>
          </a:p>
          <a:p>
            <a:pPr lvl="0">
              <a:buNone/>
            </a:pPr>
            <a:r>
              <a:rPr lang="pt-PT" sz="1800" dirty="0" smtClean="0"/>
              <a:t>1985 Comodities and Capabilities </a:t>
            </a:r>
          </a:p>
          <a:p>
            <a:pPr lvl="0">
              <a:buNone/>
            </a:pPr>
            <a:r>
              <a:rPr lang="pt-PT" sz="1800" dirty="0" smtClean="0"/>
              <a:t>1987 The Stander of Living ( expressão formal das Capabilities)</a:t>
            </a:r>
          </a:p>
          <a:p>
            <a:pPr>
              <a:buNone/>
            </a:pPr>
            <a:r>
              <a:rPr lang="pt-PT" sz="1800" dirty="0" smtClean="0"/>
              <a:t>1989  artigo </a:t>
            </a:r>
            <a:r>
              <a:rPr lang="pt-PT" sz="1800" dirty="0" smtClean="0">
                <a:solidFill>
                  <a:srgbClr val="0070C0"/>
                </a:solidFill>
              </a:rPr>
              <a:t>“ Development as a capability expansion”</a:t>
            </a:r>
            <a:r>
              <a:rPr lang="pt-PT" sz="1800" dirty="0" smtClean="0"/>
              <a:t>in Journal of development planning. </a:t>
            </a:r>
          </a:p>
          <a:p>
            <a:pPr>
              <a:buNone/>
            </a:pPr>
            <a:r>
              <a:rPr lang="pt-PT" sz="1800" dirty="0" smtClean="0"/>
              <a:t>1990 . PNUD , </a:t>
            </a:r>
            <a:r>
              <a:rPr lang="pt-PT" sz="1800" b="1" dirty="0" smtClean="0">
                <a:solidFill>
                  <a:schemeClr val="accent1"/>
                </a:solidFill>
              </a:rPr>
              <a:t>início da Publicação RDH  </a:t>
            </a:r>
            <a:r>
              <a:rPr lang="pt-PT" sz="1800" dirty="0" smtClean="0"/>
              <a:t>( Projecto Sen +M ul Haq . Nascimento de um Novo paradigama : </a:t>
            </a:r>
            <a:r>
              <a:rPr lang="pt-PT" sz="1800" dirty="0" smtClean="0">
                <a:solidFill>
                  <a:schemeClr val="accent1"/>
                </a:solidFill>
              </a:rPr>
              <a:t>Desenvolvimento Humano </a:t>
            </a:r>
          </a:p>
          <a:p>
            <a:pPr>
              <a:buNone/>
            </a:pPr>
            <a:r>
              <a:rPr lang="pt-PT" sz="1800" dirty="0" smtClean="0">
                <a:solidFill>
                  <a:schemeClr val="accent1"/>
                </a:solidFill>
              </a:rPr>
              <a:t>1992 Inequality Re .examined</a:t>
            </a:r>
          </a:p>
          <a:p>
            <a:pPr lvl="0">
              <a:buNone/>
            </a:pPr>
            <a:r>
              <a:rPr lang="pt-PT" sz="1800" dirty="0" smtClean="0"/>
              <a:t>1998  </a:t>
            </a:r>
            <a:r>
              <a:rPr lang="pt-PT" sz="1800" dirty="0" smtClean="0">
                <a:solidFill>
                  <a:schemeClr val="accent1"/>
                </a:solidFill>
              </a:rPr>
              <a:t>Nobel da Economia . </a:t>
            </a:r>
          </a:p>
          <a:p>
            <a:pPr lvl="0">
              <a:buNone/>
            </a:pPr>
            <a:r>
              <a:rPr lang="pt-PT" sz="1800" dirty="0" smtClean="0">
                <a:solidFill>
                  <a:schemeClr val="accent1"/>
                </a:solidFill>
              </a:rPr>
              <a:t>1999 Development as Freedom </a:t>
            </a:r>
          </a:p>
          <a:p>
            <a:pPr lvl="0">
              <a:buNone/>
            </a:pPr>
            <a:r>
              <a:rPr lang="pt-PT" sz="1800" dirty="0" smtClean="0"/>
              <a:t>2007  </a:t>
            </a:r>
            <a:r>
              <a:rPr lang="pt-PT" sz="1800" b="1" dirty="0" smtClean="0">
                <a:solidFill>
                  <a:schemeClr val="accent1"/>
                </a:solidFill>
              </a:rPr>
              <a:t>Identity and Violenc</a:t>
            </a:r>
            <a:r>
              <a:rPr lang="pt-PT" sz="1800" b="1" dirty="0" smtClean="0"/>
              <a:t>e</a:t>
            </a:r>
          </a:p>
          <a:p>
            <a:pPr>
              <a:buNone/>
            </a:pPr>
            <a:r>
              <a:rPr lang="pt-PT" sz="1800" dirty="0" smtClean="0"/>
              <a:t>2009  </a:t>
            </a:r>
            <a:r>
              <a:rPr lang="en-US" sz="1800" b="1" dirty="0" smtClean="0">
                <a:solidFill>
                  <a:schemeClr val="accent1"/>
                </a:solidFill>
              </a:rPr>
              <a:t>Report by the Commission on the </a:t>
            </a:r>
            <a:r>
              <a:rPr lang="pt-PT" sz="1800" b="1" dirty="0" smtClean="0">
                <a:solidFill>
                  <a:schemeClr val="accent1"/>
                </a:solidFill>
              </a:rPr>
              <a:t>Measurement of Economic</a:t>
            </a:r>
          </a:p>
          <a:p>
            <a:pPr>
              <a:buNone/>
            </a:pPr>
            <a:r>
              <a:rPr lang="pt-PT" sz="1800" b="1" dirty="0" smtClean="0">
                <a:solidFill>
                  <a:schemeClr val="accent1"/>
                </a:solidFill>
              </a:rPr>
              <a:t>Performance and Social Progress</a:t>
            </a:r>
            <a:r>
              <a:rPr lang="pt-PT" sz="1800" b="1" dirty="0" smtClean="0"/>
              <a:t>, </a:t>
            </a:r>
            <a:r>
              <a:rPr lang="pt-PT" sz="1800" dirty="0" smtClean="0"/>
              <a:t>com Stiglitz e Fitoussi ( relatório Sarkozy)</a:t>
            </a:r>
          </a:p>
          <a:p>
            <a:pPr>
              <a:buNone/>
            </a:pPr>
            <a:r>
              <a:rPr lang="pt-PT" sz="1800" b="1" dirty="0" smtClean="0"/>
              <a:t>2009</a:t>
            </a:r>
            <a:r>
              <a:rPr lang="pt-PT" sz="1800" b="1" dirty="0" smtClean="0">
                <a:solidFill>
                  <a:schemeClr val="accent1"/>
                </a:solidFill>
              </a:rPr>
              <a:t>The idea of Justice</a:t>
            </a:r>
            <a:r>
              <a:rPr lang="pt-PT" sz="1800" b="1" dirty="0" smtClean="0"/>
              <a:t>  </a:t>
            </a:r>
            <a:r>
              <a:rPr lang="pt-PT" sz="1800" dirty="0" smtClean="0"/>
              <a:t>dialogo com a </a:t>
            </a:r>
            <a:r>
              <a:rPr lang="pt-PT" sz="1800" i="1" dirty="0" smtClean="0"/>
              <a:t>Teoria da Justiça </a:t>
            </a:r>
            <a:r>
              <a:rPr lang="pt-PT" sz="1800" dirty="0" smtClean="0"/>
              <a:t>de John Rawls. Sen propõe definir consensos reflectidos e sólidos em torno dos meios para a </a:t>
            </a:r>
            <a:r>
              <a:rPr lang="pt-PT" sz="1800" b="1" dirty="0" smtClean="0"/>
              <a:t>redução da injustiça </a:t>
            </a:r>
            <a:r>
              <a:rPr lang="pt-PT" sz="1800" dirty="0" smtClean="0"/>
              <a:t>e ainda uma nova concepção de liberdade baseada na ideia da Capability</a:t>
            </a:r>
          </a:p>
          <a:p>
            <a:pPr>
              <a:buNone/>
            </a:pPr>
            <a:endParaRPr lang="pt-PT" sz="1800" dirty="0" smtClean="0"/>
          </a:p>
          <a:p>
            <a:pPr>
              <a:buNone/>
            </a:pPr>
            <a:endParaRPr lang="pt-PT" sz="1800" dirty="0" smtClean="0"/>
          </a:p>
          <a:p>
            <a:pPr lvl="0">
              <a:buNone/>
            </a:pPr>
            <a:r>
              <a:rPr lang="pt-PT" sz="18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altLang="zh-CN" sz="2400" b="1" dirty="0" smtClean="0">
                <a:latin typeface="Times New Roman" pitchFamily="18" charset="0"/>
                <a:ea typeface="SimSun" pitchFamily="2" charset="-122"/>
                <a:cs typeface="Times New Roman" pitchFamily="18" charset="0"/>
              </a:rPr>
              <a:t>o</a:t>
            </a:r>
            <a:endParaRPr lang="pt-PT" sz="2400" dirty="0"/>
          </a:p>
        </p:txBody>
      </p:sp>
      <p:sp>
        <p:nvSpPr>
          <p:cNvPr id="3" name="Content Placeholder 2"/>
          <p:cNvSpPr>
            <a:spLocks noGrp="1"/>
          </p:cNvSpPr>
          <p:nvPr>
            <p:ph idx="1"/>
          </p:nvPr>
        </p:nvSpPr>
        <p:spPr>
          <a:xfrm>
            <a:off x="285720" y="214290"/>
            <a:ext cx="8401080" cy="5911873"/>
          </a:xfrm>
        </p:spPr>
        <p:txBody>
          <a:bodyPr>
            <a:normAutofit lnSpcReduction="10000"/>
          </a:bodyPr>
          <a:lstStyle/>
          <a:p>
            <a:pPr>
              <a:buNone/>
            </a:pPr>
            <a:r>
              <a:rPr lang="pt-PT" sz="2400" dirty="0" smtClean="0">
                <a:solidFill>
                  <a:schemeClr val="accent1"/>
                </a:solidFill>
              </a:rPr>
              <a:t>Mahbub ul Haq ( 1934-1998)</a:t>
            </a:r>
          </a:p>
          <a:p>
            <a:pPr>
              <a:buNone/>
            </a:pPr>
            <a:r>
              <a:rPr lang="pt-PT" sz="1800" dirty="0" smtClean="0"/>
              <a:t>Economista paquistanês</a:t>
            </a:r>
          </a:p>
          <a:p>
            <a:pPr>
              <a:buNone/>
            </a:pPr>
            <a:r>
              <a:rPr lang="pt-PT" sz="1800" dirty="0" smtClean="0"/>
              <a:t>Colega de Sen em Cambridge </a:t>
            </a:r>
          </a:p>
          <a:p>
            <a:pPr>
              <a:buNone/>
            </a:pPr>
            <a:r>
              <a:rPr lang="pt-PT" sz="1800" dirty="0" smtClean="0"/>
              <a:t>Reflexão conjunta sobre o desenvolvimento, bem estar e pobreza </a:t>
            </a:r>
          </a:p>
          <a:p>
            <a:pPr>
              <a:buNone/>
            </a:pPr>
            <a:endParaRPr lang="pt-PT" sz="1800" dirty="0" smtClean="0"/>
          </a:p>
          <a:p>
            <a:pPr>
              <a:buNone/>
            </a:pPr>
            <a:r>
              <a:rPr lang="pt-PT" sz="1800" dirty="0" smtClean="0"/>
              <a:t>1968 –economista chefe da comissão d e planemamento do Paquistão. Profere  em Karachi um discurso sobre o desenvolvimento económico do país que crescera mais de 6% ao ano durante a última década. Autor do plano quinquenal que gerara essa expansão económica crítica o que o Governo desiganava a “ década do desenvolvimento”, denunciando as diferenças de rendimento ao nível regional e a concentração da riqueza em benfício de uma elite  e em prejuízo do cidadão comum ( inRDH 2010 caixa 1.1)</a:t>
            </a:r>
          </a:p>
          <a:p>
            <a:pPr>
              <a:buNone/>
            </a:pPr>
            <a:r>
              <a:rPr lang="pt-PT" sz="1800" dirty="0" smtClean="0"/>
              <a:t>1990. Convence o PNUD a publicar um relatório elaborado por investigadores independentes  e que constituisse uma alternativa  à avaliação do desenvolvimento pelo PIB/hab PPC, agregando àquele dados  da esperança de vida à nascença , da taxa de alfabetização dos adultos e a taxade ecolarização Buta . </a:t>
            </a:r>
            <a:r>
              <a:rPr lang="pt-PT" sz="1800" b="1" dirty="0" smtClean="0"/>
              <a:t>Nascia assim  IDH, uma medida de desenvolvimento mais eficaz que a medida dos rendimentos</a:t>
            </a:r>
          </a:p>
          <a:p>
            <a:pPr algn="ctr">
              <a:buNone/>
            </a:pPr>
            <a:r>
              <a:rPr lang="pt-PT" sz="1800" dirty="0" smtClean="0"/>
              <a:t>No entanto, mais importante que o IDH era, para M Haq e Sen, através de uma medida única ,</a:t>
            </a:r>
            <a:r>
              <a:rPr lang="pt-PT" sz="1800" b="1" dirty="0" smtClean="0"/>
              <a:t>chamar anualmente a atenção do grande  público  para a diversidade dos problemas  do Desenvolvimento. </a:t>
            </a:r>
          </a:p>
          <a:p>
            <a:pPr>
              <a:buNone/>
            </a:pPr>
            <a:endParaRPr lang="pt-PT" sz="1800" dirty="0" smtClean="0"/>
          </a:p>
          <a:p>
            <a:pPr>
              <a:buNone/>
            </a:pPr>
            <a:endParaRPr lang="pt-PT" sz="1800" dirty="0" smtClean="0"/>
          </a:p>
          <a:p>
            <a:pPr>
              <a:buNone/>
            </a:pPr>
            <a:endParaRPr lang="pt-PT" sz="1800" dirty="0" smtClean="0"/>
          </a:p>
          <a:p>
            <a:pPr>
              <a:buNone/>
            </a:pPr>
            <a:endParaRPr lang="pt-PT" sz="1800" dirty="0" smtClean="0"/>
          </a:p>
          <a:p>
            <a:pPr>
              <a:buNone/>
            </a:pPr>
            <a:endParaRPr lang="pt-PT" sz="1800" dirty="0" smtClean="0"/>
          </a:p>
          <a:p>
            <a:pPr>
              <a:buNone/>
            </a:pPr>
            <a:endParaRPr lang="pt-PT" sz="1800" dirty="0" smtClean="0"/>
          </a:p>
          <a:p>
            <a:pPr>
              <a:buNone/>
            </a:pPr>
            <a:endParaRPr lang="pt-PT" sz="1800" dirty="0" smtClean="0"/>
          </a:p>
          <a:p>
            <a:pPr>
              <a:buNone/>
            </a:pPr>
            <a:endParaRPr lang="pt-PT"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329642" cy="5840435"/>
          </a:xfrm>
        </p:spPr>
        <p:txBody>
          <a:bodyPr>
            <a:normAutofit/>
          </a:bodyPr>
          <a:lstStyle/>
          <a:p>
            <a:r>
              <a:rPr lang="pt-PT" altLang="zh-CN" sz="1400" b="1" dirty="0" smtClean="0">
                <a:latin typeface="Times New Roman" pitchFamily="18" charset="0"/>
                <a:ea typeface="SimSun" pitchFamily="2" charset="-122"/>
                <a:cs typeface="Times New Roman" pitchFamily="18" charset="0"/>
              </a:rPr>
              <a:t>1995 - Mahbub Ul Haq –  a ideia do  Desenvolvimento Humano</a:t>
            </a:r>
            <a:endParaRPr lang="pt-PT" sz="1400" dirty="0"/>
          </a:p>
        </p:txBody>
      </p:sp>
      <p:pic>
        <p:nvPicPr>
          <p:cNvPr id="4" name="Picture 1" descr="E66F607F"/>
          <p:cNvPicPr>
            <a:picLocks noChangeAspect="1" noChangeArrowheads="1"/>
          </p:cNvPicPr>
          <p:nvPr/>
        </p:nvPicPr>
        <p:blipFill>
          <a:blip r:embed="rId3" cstate="print"/>
          <a:srcRect l="1846" t="4160" r="9538" b="7109"/>
          <a:stretch>
            <a:fillRect/>
          </a:stretch>
        </p:blipFill>
        <p:spPr bwMode="auto">
          <a:xfrm>
            <a:off x="755576" y="1268760"/>
            <a:ext cx="7315200" cy="286702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400" dirty="0" smtClean="0">
                <a:solidFill>
                  <a:srgbClr val="0070C0"/>
                </a:solidFill>
              </a:rPr>
              <a:t>3 Fundamentos  filosóficos conceptuais</a:t>
            </a:r>
            <a:endParaRPr lang="pt-PT" sz="2400" dirty="0">
              <a:solidFill>
                <a:srgbClr val="0070C0"/>
              </a:solidFill>
            </a:endParaRPr>
          </a:p>
        </p:txBody>
      </p:sp>
      <p:sp>
        <p:nvSpPr>
          <p:cNvPr id="3" name="Content Placeholder 2"/>
          <p:cNvSpPr>
            <a:spLocks noGrp="1"/>
          </p:cNvSpPr>
          <p:nvPr>
            <p:ph idx="1"/>
          </p:nvPr>
        </p:nvSpPr>
        <p:spPr>
          <a:xfrm>
            <a:off x="428596" y="1000108"/>
            <a:ext cx="8286808" cy="5286412"/>
          </a:xfrm>
        </p:spPr>
        <p:txBody>
          <a:bodyPr>
            <a:normAutofit fontScale="25000" lnSpcReduction="20000"/>
          </a:bodyPr>
          <a:lstStyle/>
          <a:p>
            <a:pPr>
              <a:buNone/>
            </a:pPr>
            <a:r>
              <a:rPr lang="pt-PT" dirty="0" smtClean="0"/>
              <a:t> </a:t>
            </a:r>
            <a:r>
              <a:rPr lang="pt-PT" sz="6400" b="1" dirty="0" smtClean="0"/>
              <a:t>O  conteúdo  do DH</a:t>
            </a:r>
            <a:r>
              <a:rPr lang="pt-PT" sz="6400" dirty="0" smtClean="0"/>
              <a:t>: </a:t>
            </a:r>
          </a:p>
          <a:p>
            <a:pPr>
              <a:buNone/>
            </a:pPr>
            <a:r>
              <a:rPr lang="pt-PT" sz="6400" dirty="0" smtClean="0"/>
              <a:t>Pensamento de A Sen- Núcleo central do Paradigam DH ( baseado no conceito “ bem estar”/ influência nas políticas públicas)</a:t>
            </a:r>
          </a:p>
          <a:p>
            <a:pPr>
              <a:buNone/>
            </a:pPr>
            <a:r>
              <a:rPr lang="pt-PT" sz="6400" dirty="0" smtClean="0"/>
              <a:t>     </a:t>
            </a:r>
            <a:r>
              <a:rPr lang="pt-PT" sz="6400" b="1" dirty="0" smtClean="0"/>
              <a:t>Do desenvolvimento ao desenvolvimento humano </a:t>
            </a:r>
            <a:r>
              <a:rPr lang="pt-PT" sz="6400" dirty="0" smtClean="0"/>
              <a:t>: desenvolvimento enquanto </a:t>
            </a:r>
            <a:r>
              <a:rPr lang="pt-PT" sz="6400" b="1" dirty="0" smtClean="0"/>
              <a:t>expansão das “human capabilities”</a:t>
            </a:r>
            <a:r>
              <a:rPr lang="pt-PT" sz="6400" dirty="0" smtClean="0"/>
              <a:t> e das </a:t>
            </a:r>
            <a:r>
              <a:rPr lang="pt-PT" sz="6400" b="1" dirty="0" smtClean="0"/>
              <a:t>“human freedoms</a:t>
            </a:r>
            <a:r>
              <a:rPr lang="pt-PT" sz="6400" dirty="0" smtClean="0"/>
              <a:t>”( expansão das possibilidades  </a:t>
            </a:r>
            <a:r>
              <a:rPr lang="pt-PT" sz="6400" b="1" dirty="0" smtClean="0"/>
              <a:t>reais de escolha socia</a:t>
            </a:r>
            <a:r>
              <a:rPr lang="pt-PT" sz="6400" dirty="0" smtClean="0"/>
              <a:t>l)/ (conjunto de  “coisas” que as pessoas podem ser e fazer)/ ( SEn (1999) Development as Freedom”) :</a:t>
            </a:r>
          </a:p>
          <a:p>
            <a:pPr>
              <a:buNone/>
            </a:pPr>
            <a:r>
              <a:rPr lang="pt-PT" sz="5600" dirty="0" smtClean="0"/>
              <a:t>            </a:t>
            </a:r>
            <a:r>
              <a:rPr lang="pt-PT" sz="5600" i="1" dirty="0" smtClean="0"/>
              <a:t>“ Enlargin a person´s functionings( realizações )  and capabilities to function ,the range of things that a person </a:t>
            </a:r>
            <a:r>
              <a:rPr lang="pt-PT" sz="5600" b="1" i="1" dirty="0" smtClean="0"/>
              <a:t>could do and be </a:t>
            </a:r>
            <a:r>
              <a:rPr lang="pt-PT" sz="5600" i="1" dirty="0" smtClean="0"/>
              <a:t>in her life”</a:t>
            </a:r>
          </a:p>
          <a:p>
            <a:pPr>
              <a:buNone/>
            </a:pPr>
            <a:r>
              <a:rPr lang="pt-PT" sz="5600" i="1" dirty="0" smtClean="0"/>
              <a:t>	“The Various combinations </a:t>
            </a:r>
            <a:r>
              <a:rPr lang="pt-PT" sz="5600" b="1" i="1" dirty="0" smtClean="0"/>
              <a:t>of functionings </a:t>
            </a:r>
            <a:r>
              <a:rPr lang="pt-PT" sz="5600" i="1" dirty="0" smtClean="0"/>
              <a:t>( beings and doings/ </a:t>
            </a:r>
            <a:r>
              <a:rPr lang="pt-PT" sz="5600" b="1" i="1" dirty="0" smtClean="0"/>
              <a:t>Realizações</a:t>
            </a:r>
            <a:r>
              <a:rPr lang="pt-PT" sz="5600" i="1" dirty="0" smtClean="0"/>
              <a:t> ) that the person can achieve. It is, thus , a set of vectors of functionings, reflecting the person´s </a:t>
            </a:r>
            <a:r>
              <a:rPr lang="pt-PT" sz="5600" b="1" i="1" dirty="0" smtClean="0"/>
              <a:t>freedom </a:t>
            </a:r>
            <a:r>
              <a:rPr lang="pt-PT" sz="5600" i="1" dirty="0" smtClean="0"/>
              <a:t>to lead one type of life or another…to choose from possible livings</a:t>
            </a:r>
            <a:r>
              <a:rPr lang="pt-PT" sz="6400" i="1" dirty="0" smtClean="0"/>
              <a:t>” </a:t>
            </a:r>
            <a:r>
              <a:rPr lang="pt-PT" sz="6400" dirty="0" smtClean="0"/>
              <a:t>	</a:t>
            </a:r>
          </a:p>
          <a:p>
            <a:pPr>
              <a:buNone/>
            </a:pPr>
            <a:r>
              <a:rPr lang="pt-PT" sz="6400" dirty="0" smtClean="0"/>
              <a:t>		</a:t>
            </a:r>
            <a:r>
              <a:rPr lang="pt-PT" sz="5600" b="1" dirty="0" smtClean="0"/>
              <a:t>Capabilities / escolhas/ Liberdade- capacidade  e possibiliade de realizar . potencialidades</a:t>
            </a:r>
          </a:p>
          <a:p>
            <a:pPr>
              <a:buNone/>
            </a:pPr>
            <a:r>
              <a:rPr lang="pt-PT" sz="5600" dirty="0" smtClean="0"/>
              <a:t>		</a:t>
            </a:r>
            <a:r>
              <a:rPr lang="pt-PT" sz="5600" b="1" dirty="0" smtClean="0"/>
              <a:t>Funcionnings/ realizações – o que a pessoa consegue fazer ou ser  </a:t>
            </a:r>
            <a:endParaRPr lang="pt-PT" sz="5600" dirty="0" smtClean="0"/>
          </a:p>
          <a:p>
            <a:pPr>
              <a:buNone/>
            </a:pPr>
            <a:r>
              <a:rPr lang="pt-PT" sz="6400" b="1" dirty="0" smtClean="0"/>
              <a:t>      Capability </a:t>
            </a:r>
            <a:r>
              <a:rPr lang="pt-PT" sz="6400" dirty="0" smtClean="0"/>
              <a:t>( Sen ( 2009) The idea of justice) :</a:t>
            </a:r>
            <a:r>
              <a:rPr lang="pt-PT" sz="6400" i="1" dirty="0" smtClean="0"/>
              <a:t> Capacidade de cada um converter os seus direitos em Liberdades)</a:t>
            </a:r>
            <a:r>
              <a:rPr lang="pt-PT" sz="6400" dirty="0" smtClean="0"/>
              <a:t>( in Entrevista Philosophie Magazine,2010) </a:t>
            </a:r>
          </a:p>
          <a:p>
            <a:pPr>
              <a:buNone/>
            </a:pPr>
            <a:endParaRPr lang="pt-PT" sz="6400" dirty="0" smtClean="0">
              <a:solidFill>
                <a:schemeClr val="accent1"/>
              </a:solidFill>
            </a:endParaRPr>
          </a:p>
          <a:p>
            <a:pPr>
              <a:buNone/>
            </a:pPr>
            <a:r>
              <a:rPr lang="pt-PT" sz="6400" b="1" dirty="0" smtClean="0"/>
              <a:t>DH : Duas teses sobre </a:t>
            </a:r>
            <a:r>
              <a:rPr lang="pt-PT" sz="6400" dirty="0" smtClean="0"/>
              <a:t>acerca “people and development:”</a:t>
            </a:r>
            <a:endParaRPr lang="pt-PT" sz="6400" b="1" dirty="0" smtClean="0"/>
          </a:p>
          <a:p>
            <a:pPr>
              <a:buNone/>
            </a:pPr>
            <a:r>
              <a:rPr lang="pt-PT" sz="6400" dirty="0" smtClean="0">
                <a:solidFill>
                  <a:schemeClr val="accent1"/>
                </a:solidFill>
              </a:rPr>
              <a:t>“</a:t>
            </a:r>
            <a:r>
              <a:rPr lang="pt-PT" sz="6400" i="1" dirty="0" smtClean="0">
                <a:solidFill>
                  <a:schemeClr val="accent1"/>
                </a:solidFill>
              </a:rPr>
              <a:t>evaluation aspect”</a:t>
            </a:r>
            <a:r>
              <a:rPr lang="pt-PT" sz="6400" dirty="0" smtClean="0"/>
              <a:t>- respeita a avaliação das  melhorias na vida humana, ié usar </a:t>
            </a:r>
            <a:r>
              <a:rPr lang="pt-PT" sz="6400" b="1" dirty="0" smtClean="0"/>
              <a:t>realizações H como indiacdores de progresso </a:t>
            </a:r>
            <a:r>
              <a:rPr lang="pt-PT" sz="6400" dirty="0" smtClean="0"/>
              <a:t>/Contraste com paradigmas que focalizam performance Económica ) </a:t>
            </a:r>
          </a:p>
          <a:p>
            <a:pPr>
              <a:buNone/>
            </a:pPr>
            <a:r>
              <a:rPr lang="pt-PT" sz="6400" i="1" dirty="0" smtClean="0">
                <a:solidFill>
                  <a:schemeClr val="accent1"/>
                </a:solidFill>
              </a:rPr>
              <a:t>“ agency aspect</a:t>
            </a:r>
            <a:r>
              <a:rPr lang="pt-PT" sz="6400" i="1" dirty="0" smtClean="0"/>
              <a:t>” </a:t>
            </a:r>
            <a:r>
              <a:rPr lang="pt-PT" sz="6400" dirty="0" smtClean="0"/>
              <a:t>: respeita </a:t>
            </a:r>
            <a:r>
              <a:rPr lang="pt-PT" sz="6400" b="1" dirty="0" smtClean="0"/>
              <a:t>o que os humanos podem fazer atingir essas melhorias </a:t>
            </a:r>
            <a:r>
              <a:rPr lang="pt-PT" sz="6400" dirty="0" smtClean="0"/>
              <a:t>, nomedamente através d e políticas e mudanças políticas / mudança da perspectiva das políticas públicas para o “ empoderamento”/ “ análise do género”/ “acção colectiva “</a:t>
            </a:r>
          </a:p>
          <a:p>
            <a:pPr>
              <a:buNone/>
            </a:pPr>
            <a:endParaRPr lang="pt-PT" sz="6400" i="1" dirty="0" smtClean="0"/>
          </a:p>
          <a:p>
            <a:pPr>
              <a:buNone/>
            </a:pPr>
            <a:r>
              <a:rPr lang="pt-PT" sz="6400" dirty="0" smtClean="0"/>
              <a:t>      </a:t>
            </a:r>
          </a:p>
          <a:p>
            <a:pPr>
              <a:buNone/>
            </a:pPr>
            <a:endParaRPr lang="pt-PT" sz="6400" dirty="0" smtClean="0"/>
          </a:p>
          <a:p>
            <a:pPr>
              <a:buNone/>
            </a:pPr>
            <a:endParaRPr lang="pt-PT" sz="4500" b="1" dirty="0" smtClean="0"/>
          </a:p>
          <a:p>
            <a:pPr>
              <a:buNone/>
            </a:pPr>
            <a:endParaRPr lang="pt-PT" sz="4500" dirty="0" smtClean="0"/>
          </a:p>
          <a:p>
            <a:pPr>
              <a:buNone/>
            </a:pPr>
            <a:endParaRPr lang="pt-PT" sz="4500" dirty="0" smtClean="0"/>
          </a:p>
          <a:p>
            <a:pPr>
              <a:buNone/>
            </a:pPr>
            <a:endParaRPr lang="pt-PT" sz="4500" dirty="0" smtClean="0"/>
          </a:p>
          <a:p>
            <a:pPr>
              <a:buNone/>
            </a:pPr>
            <a:endParaRPr lang="pt-PT" dirty="0" smtClean="0"/>
          </a:p>
          <a:p>
            <a:pPr>
              <a:buNone/>
            </a:pPr>
            <a:endParaRPr lang="pt-PT" dirty="0" smtClean="0"/>
          </a:p>
          <a:p>
            <a:pPr>
              <a:buNone/>
            </a:pPr>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400" dirty="0" smtClean="0"/>
              <a:t/>
            </a:r>
            <a:br>
              <a:rPr lang="pt-PT" sz="2400" dirty="0" smtClean="0"/>
            </a:br>
            <a:r>
              <a:rPr lang="pt-PT" sz="2400" dirty="0" smtClean="0"/>
              <a:t> </a:t>
            </a:r>
            <a:endParaRPr lang="pt-PT" sz="2400" dirty="0"/>
          </a:p>
        </p:txBody>
      </p:sp>
      <p:sp>
        <p:nvSpPr>
          <p:cNvPr id="3" name="Content Placeholder 2"/>
          <p:cNvSpPr>
            <a:spLocks noGrp="1"/>
          </p:cNvSpPr>
          <p:nvPr>
            <p:ph idx="1"/>
          </p:nvPr>
        </p:nvSpPr>
        <p:spPr>
          <a:xfrm>
            <a:off x="428596" y="1000108"/>
            <a:ext cx="8258204" cy="5126055"/>
          </a:xfrm>
        </p:spPr>
        <p:txBody>
          <a:bodyPr>
            <a:normAutofit lnSpcReduction="10000"/>
          </a:bodyPr>
          <a:lstStyle/>
          <a:p>
            <a:r>
              <a:rPr lang="en-US" sz="1600" b="1" dirty="0" smtClean="0"/>
              <a:t>Do “human capital”   </a:t>
            </a:r>
            <a:r>
              <a:rPr lang="en-US" sz="1600" dirty="0" smtClean="0"/>
              <a:t>( acção </a:t>
            </a:r>
            <a:r>
              <a:rPr lang="en-US" sz="1600" dirty="0" err="1" smtClean="0"/>
              <a:t>humana</a:t>
            </a:r>
            <a:r>
              <a:rPr lang="en-US" sz="1600" dirty="0" smtClean="0"/>
              <a:t> </a:t>
            </a:r>
            <a:r>
              <a:rPr lang="en-US" sz="1600" dirty="0" err="1" smtClean="0"/>
              <a:t>ligada</a:t>
            </a:r>
            <a:r>
              <a:rPr lang="en-US" sz="1600" dirty="0" smtClean="0"/>
              <a:t>  </a:t>
            </a:r>
            <a:r>
              <a:rPr lang="en-US" sz="1600" dirty="0" err="1" smtClean="0"/>
              <a:t>ao</a:t>
            </a:r>
            <a:r>
              <a:rPr lang="en-US" sz="1600" dirty="0" smtClean="0"/>
              <a:t> </a:t>
            </a:r>
            <a:r>
              <a:rPr lang="en-US" sz="1600" dirty="0" err="1" smtClean="0"/>
              <a:t>conhecimento</a:t>
            </a:r>
            <a:r>
              <a:rPr lang="en-US" sz="1600" dirty="0" smtClean="0"/>
              <a:t>, </a:t>
            </a:r>
            <a:r>
              <a:rPr lang="en-US" sz="1600" dirty="0" err="1" smtClean="0"/>
              <a:t>aptidões</a:t>
            </a:r>
            <a:r>
              <a:rPr lang="en-US" sz="1600" dirty="0" smtClean="0"/>
              <a:t>, </a:t>
            </a:r>
            <a:r>
              <a:rPr lang="en-US" sz="1600" dirty="0" err="1" smtClean="0"/>
              <a:t>esforço</a:t>
            </a:r>
            <a:r>
              <a:rPr lang="en-US" sz="1600" dirty="0" smtClean="0"/>
              <a:t> / Capital </a:t>
            </a:r>
            <a:r>
              <a:rPr lang="en-US" sz="1600" dirty="0" err="1" smtClean="0"/>
              <a:t>humano</a:t>
            </a:r>
            <a:r>
              <a:rPr lang="en-US" sz="1600" dirty="0" smtClean="0"/>
              <a:t>  </a:t>
            </a:r>
            <a:r>
              <a:rPr lang="en-US" sz="1600" dirty="0" err="1" smtClean="0"/>
              <a:t>enquanto</a:t>
            </a:r>
            <a:r>
              <a:rPr lang="en-US" sz="1600" dirty="0" smtClean="0"/>
              <a:t> </a:t>
            </a:r>
            <a:r>
              <a:rPr lang="en-US" sz="1600" dirty="0" err="1" smtClean="0"/>
              <a:t>recurso</a:t>
            </a:r>
            <a:r>
              <a:rPr lang="en-US" sz="1600" dirty="0" smtClean="0"/>
              <a:t> </a:t>
            </a:r>
            <a:r>
              <a:rPr lang="en-US" sz="1600" dirty="0" err="1" smtClean="0"/>
              <a:t>produtivo</a:t>
            </a:r>
            <a:r>
              <a:rPr lang="en-US" sz="1600" b="1" dirty="0" smtClean="0"/>
              <a:t>) </a:t>
            </a:r>
            <a:r>
              <a:rPr lang="en-US" sz="1600" b="1" dirty="0" err="1" smtClean="0"/>
              <a:t>às</a:t>
            </a:r>
            <a:r>
              <a:rPr lang="en-US" sz="1600" b="1" dirty="0" smtClean="0"/>
              <a:t>  </a:t>
            </a:r>
            <a:r>
              <a:rPr lang="en-US" sz="1600" dirty="0" smtClean="0"/>
              <a:t>“</a:t>
            </a:r>
            <a:r>
              <a:rPr lang="en-US" sz="1600" b="1" dirty="0" smtClean="0"/>
              <a:t>human capabilities</a:t>
            </a:r>
            <a:r>
              <a:rPr lang="en-US" sz="1600" dirty="0" smtClean="0"/>
              <a:t>”</a:t>
            </a:r>
            <a:r>
              <a:rPr lang="en-US" sz="1600" dirty="0" smtClean="0">
                <a:sym typeface="Wingdings" pitchFamily="2" charset="2"/>
              </a:rPr>
              <a:t>( </a:t>
            </a:r>
            <a:r>
              <a:rPr lang="en-US" sz="1600" dirty="0" err="1" smtClean="0">
                <a:sym typeface="Wingdings" pitchFamily="2" charset="2"/>
              </a:rPr>
              <a:t>possibilidade</a:t>
            </a:r>
            <a:r>
              <a:rPr lang="en-US" sz="1600" dirty="0" smtClean="0">
                <a:sym typeface="Wingdings" pitchFamily="2" charset="2"/>
              </a:rPr>
              <a:t> dos </a:t>
            </a:r>
            <a:r>
              <a:rPr lang="en-US" sz="1600" dirty="0" err="1" smtClean="0">
                <a:sym typeface="Wingdings" pitchFamily="2" charset="2"/>
              </a:rPr>
              <a:t>seres</a:t>
            </a:r>
            <a:r>
              <a:rPr lang="en-US" sz="1600" dirty="0" smtClean="0">
                <a:sym typeface="Wingdings" pitchFamily="2" charset="2"/>
              </a:rPr>
              <a:t> </a:t>
            </a:r>
            <a:r>
              <a:rPr lang="en-US" sz="1600" dirty="0" err="1" smtClean="0">
                <a:sym typeface="Wingdings" pitchFamily="2" charset="2"/>
              </a:rPr>
              <a:t>humanos</a:t>
            </a:r>
            <a:r>
              <a:rPr lang="en-US" sz="1600" dirty="0" smtClean="0">
                <a:sym typeface="Wingdings" pitchFamily="2" charset="2"/>
              </a:rPr>
              <a:t> </a:t>
            </a:r>
            <a:r>
              <a:rPr lang="en-US" sz="1600" dirty="0" err="1" smtClean="0">
                <a:sym typeface="Wingdings" pitchFamily="2" charset="2"/>
              </a:rPr>
              <a:t>levarem</a:t>
            </a:r>
            <a:r>
              <a:rPr lang="en-US" sz="1600" dirty="0" smtClean="0">
                <a:sym typeface="Wingdings" pitchFamily="2" charset="2"/>
              </a:rPr>
              <a:t> a </a:t>
            </a:r>
            <a:r>
              <a:rPr lang="en-US" sz="1600" dirty="0" err="1" smtClean="0">
                <a:sym typeface="Wingdings" pitchFamily="2" charset="2"/>
              </a:rPr>
              <a:t>vida</a:t>
            </a:r>
            <a:r>
              <a:rPr lang="en-US" sz="1600" dirty="0" smtClean="0">
                <a:sym typeface="Wingdings" pitchFamily="2" charset="2"/>
              </a:rPr>
              <a:t> que </a:t>
            </a:r>
            <a:r>
              <a:rPr lang="en-US" sz="1600" dirty="0" err="1" smtClean="0">
                <a:sym typeface="Wingdings" pitchFamily="2" charset="2"/>
              </a:rPr>
              <a:t>mais</a:t>
            </a:r>
            <a:r>
              <a:rPr lang="en-US" sz="1600" dirty="0" smtClean="0">
                <a:sym typeface="Wingdings" pitchFamily="2" charset="2"/>
              </a:rPr>
              <a:t> </a:t>
            </a:r>
            <a:r>
              <a:rPr lang="en-US" sz="1600" dirty="0" err="1" smtClean="0">
                <a:sym typeface="Wingdings" pitchFamily="2" charset="2"/>
              </a:rPr>
              <a:t>valorizam</a:t>
            </a:r>
            <a:r>
              <a:rPr lang="en-US" sz="1600" dirty="0" smtClean="0">
                <a:sym typeface="Wingdings" pitchFamily="2" charset="2"/>
              </a:rPr>
              <a:t> )</a:t>
            </a:r>
            <a:r>
              <a:rPr lang="en-US" sz="1600" dirty="0" smtClean="0"/>
              <a:t> .</a:t>
            </a:r>
          </a:p>
          <a:p>
            <a:pPr>
              <a:buNone/>
            </a:pPr>
            <a:endParaRPr lang="en-US" sz="1600" b="1" dirty="0" smtClean="0"/>
          </a:p>
          <a:p>
            <a:pPr>
              <a:buNone/>
            </a:pPr>
            <a:r>
              <a:rPr lang="en-US" sz="1600" b="1" dirty="0" smtClean="0"/>
              <a:t>: </a:t>
            </a:r>
            <a:r>
              <a:rPr lang="en-US" sz="1600" b="1" dirty="0" err="1" smtClean="0"/>
              <a:t>Confrontação</a:t>
            </a:r>
            <a:r>
              <a:rPr lang="en-US" sz="1600" b="1" dirty="0" smtClean="0"/>
              <a:t> </a:t>
            </a:r>
            <a:r>
              <a:rPr lang="en-US" sz="1600" b="1" dirty="0" err="1" smtClean="0"/>
              <a:t>Paradigmas</a:t>
            </a:r>
            <a:r>
              <a:rPr lang="en-US" sz="1600" b="1" dirty="0" smtClean="0"/>
              <a:t> : DH / neo-lib/ basic needs   / </a:t>
            </a:r>
            <a:r>
              <a:rPr lang="en-US" sz="1600" dirty="0" err="1" smtClean="0"/>
              <a:t>diferentes</a:t>
            </a:r>
            <a:r>
              <a:rPr lang="en-US" sz="1600" dirty="0" smtClean="0"/>
              <a:t> </a:t>
            </a:r>
            <a:r>
              <a:rPr lang="en-US" sz="1600" dirty="0" err="1" smtClean="0"/>
              <a:t>conceitos</a:t>
            </a:r>
            <a:r>
              <a:rPr lang="en-US" sz="1600" dirty="0" smtClean="0"/>
              <a:t> de </a:t>
            </a:r>
            <a:r>
              <a:rPr lang="en-US" sz="1600" dirty="0" err="1" smtClean="0"/>
              <a:t>bem</a:t>
            </a:r>
            <a:r>
              <a:rPr lang="en-US" sz="1600" dirty="0" smtClean="0"/>
              <a:t> </a:t>
            </a:r>
            <a:r>
              <a:rPr lang="en-US" sz="1600" dirty="0" err="1" smtClean="0"/>
              <a:t>estar</a:t>
            </a:r>
            <a:endParaRPr lang="en-US" sz="1600" dirty="0" smtClean="0"/>
          </a:p>
          <a:p>
            <a:pPr>
              <a:buNone/>
            </a:pPr>
            <a:endParaRPr lang="pt-PT" sz="1600" dirty="0" smtClean="0"/>
          </a:p>
          <a:p>
            <a:r>
              <a:rPr lang="pt-PT" sz="1600" dirty="0" smtClean="0"/>
              <a:t>DH-  alargamento das “ capabilities” / </a:t>
            </a:r>
          </a:p>
          <a:p>
            <a:r>
              <a:rPr lang="pt-PT" sz="1600" dirty="0" smtClean="0"/>
              <a:t>Neo-lib -Maximização utilidade / rendimento</a:t>
            </a:r>
          </a:p>
          <a:p>
            <a:r>
              <a:rPr lang="pt-PT" sz="1600" dirty="0" smtClean="0"/>
              <a:t>Basic needs - oferta de bens e serviços</a:t>
            </a:r>
          </a:p>
          <a:p>
            <a:pPr>
              <a:buNone/>
            </a:pPr>
            <a:endParaRPr lang="pt-PT" sz="1600" dirty="0" smtClean="0"/>
          </a:p>
          <a:p>
            <a:pPr>
              <a:buNone/>
            </a:pPr>
            <a:r>
              <a:rPr lang="pt-PT" sz="1600" dirty="0" smtClean="0"/>
              <a:t>Paradigma do DH- retorno </a:t>
            </a:r>
            <a:r>
              <a:rPr lang="pt-PT" sz="1600" b="1" dirty="0" smtClean="0"/>
              <a:t>à motivação  do pensamento clássico </a:t>
            </a:r>
            <a:r>
              <a:rPr lang="pt-PT" sz="1600" dirty="0" smtClean="0"/>
              <a:t>que está na origem  da Ciência Económica </a:t>
            </a:r>
            <a:r>
              <a:rPr lang="pt-PT" sz="1600" b="1" dirty="0" smtClean="0"/>
              <a:t>Enriquecimento da vida e da  liberdade do homem comum </a:t>
            </a:r>
            <a:r>
              <a:rPr lang="pt-PT" sz="1600" dirty="0" smtClean="0"/>
              <a:t>( Condorcet, Adam Smith, …mais tarde Marx Stuart Mill…“ ) / </a:t>
            </a:r>
            <a:r>
              <a:rPr lang="pt-PT" sz="1600" b="1" dirty="0" smtClean="0"/>
              <a:t>indivíduo separado da sociedade </a:t>
            </a:r>
            <a:r>
              <a:rPr lang="pt-PT" sz="1600" dirty="0" smtClean="0"/>
              <a:t>( Ind metodológico/ Estrutura </a:t>
            </a:r>
            <a:r>
              <a:rPr lang="pt-PT" sz="1600" b="1" dirty="0" smtClean="0"/>
              <a:t> formal  da Capability approach  tributária </a:t>
            </a:r>
            <a:r>
              <a:rPr lang="pt-PT" sz="1600" dirty="0" smtClean="0"/>
              <a:t>da micro economia neo-clássica ) </a:t>
            </a:r>
          </a:p>
          <a:p>
            <a:pPr>
              <a:buNone/>
            </a:pPr>
            <a:r>
              <a:rPr lang="pt-PT" sz="1600" dirty="0" smtClean="0"/>
              <a:t>Sen ( entevista 2010): </a:t>
            </a:r>
            <a:r>
              <a:rPr lang="pt-PT" sz="1600" i="1" dirty="0" smtClean="0"/>
              <a:t>“ retive duas coisas (  </a:t>
            </a:r>
            <a:r>
              <a:rPr lang="pt-PT" sz="1600" dirty="0" smtClean="0"/>
              <a:t>dos ensinamentos  filósoficos clássicos</a:t>
            </a:r>
            <a:r>
              <a:rPr lang="pt-PT" sz="1600" i="1" dirty="0" smtClean="0"/>
              <a:t>) por um lado não devemos atender  apenas às  instituições, mas  atender em primeiro lugar às  existências reais que as pessoas conseguem ou não conseguem viver.Por  outro, não nos devemos  concentrar na definição de uma sociedade perfeitamente justa, mas privilegiar um exercício  prático:Como eliminar a injustiça ?”</a:t>
            </a:r>
          </a:p>
          <a:p>
            <a:endParaRPr lang="pt-PT" sz="4800" dirty="0" smtClean="0"/>
          </a:p>
          <a:p>
            <a:endParaRPr lang="pt-PT" dirty="0" smtClean="0"/>
          </a:p>
          <a:p>
            <a:endParaRPr lang="pt-PT" dirty="0" smtClean="0"/>
          </a:p>
          <a:p>
            <a:endParaRPr lang="pt-PT" dirty="0" smtClean="0"/>
          </a:p>
          <a:p>
            <a:endParaRPr lang="pt-PT" dirty="0" smtClean="0"/>
          </a:p>
          <a:p>
            <a:endParaRPr lang="pt-PT"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1732</Words>
  <Application>Microsoft Office PowerPoint</Application>
  <PresentationFormat>Apresentação no Ecrã (4:3)</PresentationFormat>
  <Paragraphs>245</Paragraphs>
  <Slides>14</Slides>
  <Notes>14</Notes>
  <HiddenSlides>0</HiddenSlides>
  <MMClips>0</MMClips>
  <ScaleCrop>false</ScaleCrop>
  <HeadingPairs>
    <vt:vector size="8" baseType="variant">
      <vt:variant>
        <vt:lpstr>Tipos de letra usados</vt:lpstr>
      </vt:variant>
      <vt:variant>
        <vt:i4>7</vt:i4>
      </vt:variant>
      <vt:variant>
        <vt:lpstr>Tema</vt:lpstr>
      </vt:variant>
      <vt:variant>
        <vt:i4>1</vt:i4>
      </vt:variant>
      <vt:variant>
        <vt:lpstr>Ligações</vt:lpstr>
      </vt:variant>
      <vt:variant>
        <vt:i4>2</vt:i4>
      </vt:variant>
      <vt:variant>
        <vt:lpstr>Títulos dos diapositivos</vt:lpstr>
      </vt:variant>
      <vt:variant>
        <vt:i4>14</vt:i4>
      </vt:variant>
    </vt:vector>
  </HeadingPairs>
  <TitlesOfParts>
    <vt:vector size="24" baseType="lpstr">
      <vt:lpstr>ＭＳ Ｐゴシック</vt:lpstr>
      <vt:lpstr>SimSun</vt:lpstr>
      <vt:lpstr>SimSun</vt:lpstr>
      <vt:lpstr>Arial</vt:lpstr>
      <vt:lpstr>Calibri</vt:lpstr>
      <vt:lpstr>Times New Roman</vt:lpstr>
      <vt:lpstr>Wingdings</vt:lpstr>
      <vt:lpstr>Office Theme</vt:lpstr>
      <vt:lpstr>-Macintosh HD:\Users\pereirin\Documents\ISEG_MACRO2 2013\ANO LETIVO 2013 2014\REUNIOES EQUIPA 2013 2014\Reunia%CC%83o 01 10jan14.docx!OLE_LINK1</vt:lpstr>
      <vt:lpstr>-Macintosh HD:\Users\pereirin\Documents\ISEG_MACRO2 2013\ANO LETIVO 2013 2014\REUNIOES EQUIPA 2013 2014\Reunia%CC%83o 01 10jan14.docx!OLE_LINK1</vt:lpstr>
      <vt:lpstr>Apresentação do PowerPoint</vt:lpstr>
      <vt:lpstr>Apresentação do PowerPoint</vt:lpstr>
      <vt:lpstr>1 O Consenso de Nova York face ao Consenso de Washington : </vt:lpstr>
      <vt:lpstr>2- A contribuição de A. Sen  e Mahbub Ul Haq</vt:lpstr>
      <vt:lpstr> </vt:lpstr>
      <vt:lpstr>o</vt:lpstr>
      <vt:lpstr>Apresentação do PowerPoint</vt:lpstr>
      <vt:lpstr>3 Fundamentos  filosóficos conceptuais</vt:lpstr>
      <vt:lpstr>  </vt:lpstr>
      <vt:lpstr>4)A medida do Desenvolvimento Humano</vt:lpstr>
      <vt:lpstr>4) Políticas para a o DH</vt:lpstr>
      <vt:lpstr>Os ODM : resultados mistos</vt:lpstr>
      <vt:lpstr>Os Objectivos de Desenvolvimento Sustentável (ODS) (2015-2030)/ Cimeira das NU -NY :25 Setembro 2015</vt:lpstr>
      <vt:lpstr>Indicação bibliográfica para pensamento  Amartya Sen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Amartya Sen, a ‘capability approach’ e o paradigma do desenvolvimento humano</dc:title>
  <dc:creator>JOANA</dc:creator>
  <cp:lastModifiedBy>Pacheco</cp:lastModifiedBy>
  <cp:revision>178</cp:revision>
  <dcterms:created xsi:type="dcterms:W3CDTF">2010-11-16T15:23:21Z</dcterms:created>
  <dcterms:modified xsi:type="dcterms:W3CDTF">2016-10-12T13:28:28Z</dcterms:modified>
</cp:coreProperties>
</file>